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84" r:id="rId3"/>
    <p:sldMasterId id="2147483688" r:id="rId4"/>
  </p:sldMasterIdLst>
  <p:sldIdLst>
    <p:sldId id="318" r:id="rId5"/>
    <p:sldId id="320" r:id="rId6"/>
    <p:sldId id="271" r:id="rId7"/>
    <p:sldId id="305" r:id="rId8"/>
    <p:sldId id="321" r:id="rId9"/>
    <p:sldId id="322" r:id="rId10"/>
    <p:sldId id="323" r:id="rId11"/>
    <p:sldId id="278" r:id="rId12"/>
    <p:sldId id="280" r:id="rId13"/>
    <p:sldId id="324" r:id="rId14"/>
    <p:sldId id="325" r:id="rId15"/>
    <p:sldId id="326" r:id="rId16"/>
    <p:sldId id="319" r:id="rId17"/>
    <p:sldId id="327" r:id="rId18"/>
    <p:sldId id="282" r:id="rId19"/>
    <p:sldId id="302" r:id="rId20"/>
    <p:sldId id="279" r:id="rId21"/>
    <p:sldId id="328" r:id="rId22"/>
    <p:sldId id="31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85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08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421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864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53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2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673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772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138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431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2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239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84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58593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80087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0835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798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419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2547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954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7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69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1497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1115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402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134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124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32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68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333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854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17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327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82105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385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321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817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08485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9763014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36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34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12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35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28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44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4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2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64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00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2.wdp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21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microsoft.com/office/2007/relationships/hdphoto" Target="../media/hdphoto7.wdp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9000" r="-17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590647" y="3244118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7855413" y="3472816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040843" y="3491221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6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 pitchFamily="34" charset="0"/>
              </a:rPr>
              <a:t>D</a:t>
            </a:r>
            <a:r>
              <a:rPr kumimoji="0" lang="en-US" altLang="ko-KR" sz="2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ark</a:t>
            </a:r>
            <a:r>
              <a:rPr kumimoji="0" lang="en-US" altLang="ko-KR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1" i="0" u="none" strike="noStrike" kern="1200" cap="none" spc="6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 pitchFamily="34" charset="0"/>
              </a:rPr>
              <a:t>W</a:t>
            </a:r>
            <a:r>
              <a:rPr kumimoji="0" lang="en-US" altLang="ko-KR" sz="2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eb</a:t>
            </a:r>
            <a:r>
              <a:rPr kumimoji="0" lang="en-US" altLang="ko-KR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1" i="0" u="none" strike="noStrike" kern="1200" cap="none" spc="6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 pitchFamily="34" charset="0"/>
              </a:rPr>
              <a:t>S</a:t>
            </a:r>
            <a:r>
              <a:rPr kumimoji="0" lang="en-US" altLang="ko-KR" sz="2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everity</a:t>
            </a:r>
            <a:endParaRPr kumimoji="0" lang="ko-KR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589594" y="308184"/>
            <a:ext cx="684256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Dark web presentation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7C9A1-DB1E-47F5-8D37-AF167391C79D}"/>
              </a:ext>
            </a:extLst>
          </p:cNvPr>
          <p:cNvSpPr txBox="1"/>
          <p:nvPr/>
        </p:nvSpPr>
        <p:spPr>
          <a:xfrm>
            <a:off x="589594" y="2089471"/>
            <a:ext cx="684248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Dark web threatens human life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22F96-36E3-9BD9-38EC-ED6608C4C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334DFAC9-B6A0-6760-1FD3-76647059E046}"/>
              </a:ext>
            </a:extLst>
          </p:cNvPr>
          <p:cNvSpPr/>
          <p:nvPr/>
        </p:nvSpPr>
        <p:spPr>
          <a:xfrm rot="2700000">
            <a:off x="6260569" y="1659646"/>
            <a:ext cx="1028541" cy="2834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78D84951-35D0-147D-C62D-32CA4FDC7CE5}"/>
              </a:ext>
            </a:extLst>
          </p:cNvPr>
          <p:cNvSpPr/>
          <p:nvPr/>
        </p:nvSpPr>
        <p:spPr>
          <a:xfrm rot="13500000">
            <a:off x="4931143" y="2989072"/>
            <a:ext cx="1028541" cy="283464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E6595731-F214-12E1-8E8E-249BBB223C1F}"/>
              </a:ext>
            </a:extLst>
          </p:cNvPr>
          <p:cNvSpPr/>
          <p:nvPr/>
        </p:nvSpPr>
        <p:spPr>
          <a:xfrm rot="18900000">
            <a:off x="4963473" y="1646256"/>
            <a:ext cx="1028541" cy="292608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A49F1E99-3D84-C800-1A96-8B0EBF7F3309}"/>
              </a:ext>
            </a:extLst>
          </p:cNvPr>
          <p:cNvSpPr/>
          <p:nvPr/>
        </p:nvSpPr>
        <p:spPr>
          <a:xfrm rot="8100000">
            <a:off x="6228242" y="2911024"/>
            <a:ext cx="1028541" cy="292608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B09ACB-7CCE-E667-5000-CC281A947A45}"/>
              </a:ext>
            </a:extLst>
          </p:cNvPr>
          <p:cNvSpPr/>
          <p:nvPr/>
        </p:nvSpPr>
        <p:spPr>
          <a:xfrm>
            <a:off x="5640977" y="3278777"/>
            <a:ext cx="910045" cy="9100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8FCD42C8-EAB9-50BF-21CE-38611B6B5173}"/>
              </a:ext>
            </a:extLst>
          </p:cNvPr>
          <p:cNvSpPr>
            <a:spLocks noChangeAspect="1"/>
          </p:cNvSpPr>
          <p:nvPr/>
        </p:nvSpPr>
        <p:spPr>
          <a:xfrm>
            <a:off x="5845387" y="3466849"/>
            <a:ext cx="529480" cy="5339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5" name="그룹 2">
            <a:extLst>
              <a:ext uri="{FF2B5EF4-FFF2-40B4-BE49-F238E27FC236}">
                <a16:creationId xmlns:a16="http://schemas.microsoft.com/office/drawing/2014/main" id="{88AE45BC-D917-9BC3-5934-8C93501607D7}"/>
              </a:ext>
            </a:extLst>
          </p:cNvPr>
          <p:cNvGrpSpPr/>
          <p:nvPr/>
        </p:nvGrpSpPr>
        <p:grpSpPr>
          <a:xfrm>
            <a:off x="8105776" y="1905073"/>
            <a:ext cx="3217222" cy="900939"/>
            <a:chOff x="7483202" y="1905071"/>
            <a:chExt cx="2880320" cy="9009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233714-5F7F-90FD-1C6C-5495E0A8AC74}"/>
                </a:ext>
              </a:extLst>
            </p:cNvPr>
            <p:cNvSpPr txBox="1"/>
            <p:nvPr/>
          </p:nvSpPr>
          <p:spPr>
            <a:xfrm>
              <a:off x="7483202" y="1905071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Fraud and Theft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D39E1A-548B-688F-6B86-22A032C4E4D1}"/>
                </a:ext>
              </a:extLst>
            </p:cNvPr>
            <p:cNvSpPr txBox="1"/>
            <p:nvPr/>
          </p:nvSpPr>
          <p:spPr>
            <a:xfrm>
              <a:off x="7483202" y="2221235"/>
              <a:ext cx="2880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Trading stolen data such as credit card information.</a:t>
              </a:r>
            </a:p>
          </p:txBody>
        </p:sp>
      </p:grpSp>
      <p:grpSp>
        <p:nvGrpSpPr>
          <p:cNvPr id="18" name="그룹 5">
            <a:extLst>
              <a:ext uri="{FF2B5EF4-FFF2-40B4-BE49-F238E27FC236}">
                <a16:creationId xmlns:a16="http://schemas.microsoft.com/office/drawing/2014/main" id="{EF60C3D7-46DC-97A6-6588-4A6B6600F6A0}"/>
              </a:ext>
            </a:extLst>
          </p:cNvPr>
          <p:cNvGrpSpPr/>
          <p:nvPr/>
        </p:nvGrpSpPr>
        <p:grpSpPr>
          <a:xfrm>
            <a:off x="8105776" y="5205627"/>
            <a:ext cx="3459452" cy="1147161"/>
            <a:chOff x="7959859" y="5205624"/>
            <a:chExt cx="2880320" cy="11471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D239DD-DF69-E0EC-3FD9-08B7CEF6F892}"/>
                </a:ext>
              </a:extLst>
            </p:cNvPr>
            <p:cNvSpPr txBox="1"/>
            <p:nvPr/>
          </p:nvSpPr>
          <p:spPr>
            <a:xfrm>
              <a:off x="7959859" y="520562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Illegal Content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D18301-5470-8614-8243-E6273AC6F80C}"/>
                </a:ext>
              </a:extLst>
            </p:cNvPr>
            <p:cNvSpPr txBox="1"/>
            <p:nvPr/>
          </p:nvSpPr>
          <p:spPr>
            <a:xfrm>
              <a:off x="7959859" y="5521788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Distributing prohibited content like child pornography or extreme violence.</a:t>
              </a:r>
            </a:p>
          </p:txBody>
        </p:sp>
      </p:grpSp>
      <p:cxnSp>
        <p:nvCxnSpPr>
          <p:cNvPr id="21" name="Elbow Connector 56">
            <a:extLst>
              <a:ext uri="{FF2B5EF4-FFF2-40B4-BE49-F238E27FC236}">
                <a16:creationId xmlns:a16="http://schemas.microsoft.com/office/drawing/2014/main" id="{3DC16F01-5AB0-26E7-FC3F-D51D1CFA03BB}"/>
              </a:ext>
            </a:extLst>
          </p:cNvPr>
          <p:cNvCxnSpPr>
            <a:cxnSpLocks/>
          </p:cNvCxnSpPr>
          <p:nvPr/>
        </p:nvCxnSpPr>
        <p:spPr>
          <a:xfrm>
            <a:off x="7620000" y="4323450"/>
            <a:ext cx="1109137" cy="79859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id="{C1B40261-5BBE-4779-639A-D25F6FE9A19E}"/>
              </a:ext>
            </a:extLst>
          </p:cNvPr>
          <p:cNvGrpSpPr/>
          <p:nvPr/>
        </p:nvGrpSpPr>
        <p:grpSpPr>
          <a:xfrm>
            <a:off x="846307" y="1816055"/>
            <a:ext cx="3223973" cy="886420"/>
            <a:chOff x="1919536" y="1816053"/>
            <a:chExt cx="2880320" cy="8864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C3F4FC-1C53-D036-3055-1D3E1CBDCBC2}"/>
                </a:ext>
              </a:extLst>
            </p:cNvPr>
            <p:cNvSpPr txBox="1"/>
            <p:nvPr/>
          </p:nvSpPr>
          <p:spPr>
            <a:xfrm>
              <a:off x="1919536" y="1816053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Cybercrime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B3A367-EF22-8524-502C-BE3EA7863802}"/>
                </a:ext>
              </a:extLst>
            </p:cNvPr>
            <p:cNvSpPr txBox="1"/>
            <p:nvPr/>
          </p:nvSpPr>
          <p:spPr>
            <a:xfrm>
              <a:off x="1919536" y="2117698"/>
              <a:ext cx="2880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Selling hacking tools and malicious software.</a:t>
              </a:r>
            </a:p>
          </p:txBody>
        </p:sp>
      </p:grpSp>
      <p:cxnSp>
        <p:nvCxnSpPr>
          <p:cNvPr id="25" name="Elbow Connector 59">
            <a:extLst>
              <a:ext uri="{FF2B5EF4-FFF2-40B4-BE49-F238E27FC236}">
                <a16:creationId xmlns:a16="http://schemas.microsoft.com/office/drawing/2014/main" id="{40646091-88C9-D1A3-CB22-F3ADAB57BFFF}"/>
              </a:ext>
            </a:extLst>
          </p:cNvPr>
          <p:cNvCxnSpPr>
            <a:cxnSpLocks/>
          </p:cNvCxnSpPr>
          <p:nvPr/>
        </p:nvCxnSpPr>
        <p:spPr>
          <a:xfrm>
            <a:off x="3520969" y="2867570"/>
            <a:ext cx="1286819" cy="55490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60000"/>
                <a:lumOff val="4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0">
            <a:extLst>
              <a:ext uri="{FF2B5EF4-FFF2-40B4-BE49-F238E27FC236}">
                <a16:creationId xmlns:a16="http://schemas.microsoft.com/office/drawing/2014/main" id="{4B012A5B-EB30-2CC5-9904-310A040EBF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05048" y="4042764"/>
            <a:ext cx="1150840" cy="709141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8">
            <a:extLst>
              <a:ext uri="{FF2B5EF4-FFF2-40B4-BE49-F238E27FC236}">
                <a16:creationId xmlns:a16="http://schemas.microsoft.com/office/drawing/2014/main" id="{8CA169BD-1B13-EABB-BCCE-A3572AFCE224}"/>
              </a:ext>
            </a:extLst>
          </p:cNvPr>
          <p:cNvGrpSpPr/>
          <p:nvPr/>
        </p:nvGrpSpPr>
        <p:grpSpPr>
          <a:xfrm>
            <a:off x="846307" y="4871090"/>
            <a:ext cx="3223973" cy="1165534"/>
            <a:chOff x="1991543" y="4871087"/>
            <a:chExt cx="2880320" cy="11655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BF3577-9F6F-2537-1BBD-434BFB8ACBD4}"/>
                </a:ext>
              </a:extLst>
            </p:cNvPr>
            <p:cNvSpPr txBox="1"/>
            <p:nvPr/>
          </p:nvSpPr>
          <p:spPr>
            <a:xfrm>
              <a:off x="1991543" y="4871087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Criminal Activities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31FFDD-A9F0-8B25-5898-16FADCB4B38B}"/>
                </a:ext>
              </a:extLst>
            </p:cNvPr>
            <p:cNvSpPr txBox="1"/>
            <p:nvPr/>
          </p:nvSpPr>
          <p:spPr>
            <a:xfrm>
              <a:off x="1991543" y="5205624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Buying and selling illegal items like drugs, weapons, and stolen goods.</a:t>
              </a:r>
            </a:p>
          </p:txBody>
        </p:sp>
      </p:grpSp>
      <p:cxnSp>
        <p:nvCxnSpPr>
          <p:cNvPr id="30" name="Elbow Connector 60">
            <a:extLst>
              <a:ext uri="{FF2B5EF4-FFF2-40B4-BE49-F238E27FC236}">
                <a16:creationId xmlns:a16="http://schemas.microsoft.com/office/drawing/2014/main" id="{670850DD-1D3F-DD6C-DEA0-F95719ECF1AD}"/>
              </a:ext>
            </a:extLst>
          </p:cNvPr>
          <p:cNvCxnSpPr>
            <a:cxnSpLocks/>
          </p:cNvCxnSpPr>
          <p:nvPr/>
        </p:nvCxnSpPr>
        <p:spPr>
          <a:xfrm flipV="1">
            <a:off x="7496864" y="3040550"/>
            <a:ext cx="1142639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5C66BBD-E600-A858-F414-B2D49B7925A5}"/>
              </a:ext>
            </a:extLst>
          </p:cNvPr>
          <p:cNvSpPr txBox="1"/>
          <p:nvPr/>
        </p:nvSpPr>
        <p:spPr>
          <a:xfrm rot="18900000">
            <a:off x="6291007" y="2816319"/>
            <a:ext cx="1124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Dark Web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68A9C7-1730-C39E-9076-4FC4B5074440}"/>
              </a:ext>
            </a:extLst>
          </p:cNvPr>
          <p:cNvSpPr txBox="1"/>
          <p:nvPr/>
        </p:nvSpPr>
        <p:spPr>
          <a:xfrm rot="2700000">
            <a:off x="4753472" y="2745558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illegal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05086E-E62D-DF6A-80C5-FCCDAB746CF7}"/>
              </a:ext>
            </a:extLst>
          </p:cNvPr>
          <p:cNvSpPr txBox="1"/>
          <p:nvPr/>
        </p:nvSpPr>
        <p:spPr>
          <a:xfrm rot="18900000">
            <a:off x="4810887" y="4330610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Of the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AD65B3-13CE-B95F-02F2-C662AA7D0C9C}"/>
              </a:ext>
            </a:extLst>
          </p:cNvPr>
          <p:cNvSpPr txBox="1"/>
          <p:nvPr/>
        </p:nvSpPr>
        <p:spPr>
          <a:xfrm rot="2700000">
            <a:off x="6356181" y="4314011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uses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800EBBBC-B9A1-556E-BD01-F159C476F686}"/>
              </a:ext>
            </a:extLst>
          </p:cNvPr>
          <p:cNvGrpSpPr/>
          <p:nvPr/>
        </p:nvGrpSpPr>
        <p:grpSpPr>
          <a:xfrm rot="10800000">
            <a:off x="134476" y="152858"/>
            <a:ext cx="11905323" cy="1936765"/>
            <a:chOff x="107504" y="3517096"/>
            <a:chExt cx="8928992" cy="1936765"/>
          </a:xfrm>
          <a:solidFill>
            <a:schemeClr val="accent1">
              <a:alpha val="96000"/>
            </a:schemeClr>
          </a:solidFill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2EFFDBD-EEAA-6C49-AF77-46B953E3856F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Isosceles Triangle 11">
              <a:extLst>
                <a:ext uri="{FF2B5EF4-FFF2-40B4-BE49-F238E27FC236}">
                  <a16:creationId xmlns:a16="http://schemas.microsoft.com/office/drawing/2014/main" id="{382F3494-0E79-66C8-86BD-18517375D3F8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632B55-4645-F920-0D2B-76B2F391C91F}"/>
              </a:ext>
            </a:extLst>
          </p:cNvPr>
          <p:cNvSpPr txBox="1"/>
          <p:nvPr/>
        </p:nvSpPr>
        <p:spPr>
          <a:xfrm>
            <a:off x="1697535" y="241295"/>
            <a:ext cx="8825184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illegal uses of the Dark Web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6A7D6-1F58-852E-9611-98DF33B80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97" y="1984786"/>
            <a:ext cx="723860" cy="723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DF9935-3FA4-6223-2DC3-D57763E8F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11" y="4629002"/>
            <a:ext cx="723860" cy="7238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907CE5-C495-535E-A400-2F2CC7A7A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13" y="4629002"/>
            <a:ext cx="723860" cy="7238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3A2078-7FEB-DCE3-DD71-5BABD77FA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212" y="2048739"/>
            <a:ext cx="723860" cy="723860"/>
          </a:xfrm>
          <a:prstGeom prst="rect">
            <a:avLst/>
          </a:prstGeom>
        </p:spPr>
      </p:pic>
      <p:grpSp>
        <p:nvGrpSpPr>
          <p:cNvPr id="37" name="그룹 7">
            <a:extLst>
              <a:ext uri="{FF2B5EF4-FFF2-40B4-BE49-F238E27FC236}">
                <a16:creationId xmlns:a16="http://schemas.microsoft.com/office/drawing/2014/main" id="{FC8D7488-60E8-85C9-3096-E742F32AED01}"/>
              </a:ext>
            </a:extLst>
          </p:cNvPr>
          <p:cNvGrpSpPr/>
          <p:nvPr/>
        </p:nvGrpSpPr>
        <p:grpSpPr>
          <a:xfrm>
            <a:off x="823271" y="3377342"/>
            <a:ext cx="3223973" cy="886420"/>
            <a:chOff x="1919536" y="1816053"/>
            <a:chExt cx="2880320" cy="8864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7C3864-2393-422D-9385-339D875C2023}"/>
                </a:ext>
              </a:extLst>
            </p:cNvPr>
            <p:cNvSpPr txBox="1"/>
            <p:nvPr/>
          </p:nvSpPr>
          <p:spPr>
            <a:xfrm>
              <a:off x="1919536" y="1816053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Money Laundering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921BAB-DD25-DD0E-C562-F7AE79FECC7A}"/>
                </a:ext>
              </a:extLst>
            </p:cNvPr>
            <p:cNvSpPr txBox="1"/>
            <p:nvPr/>
          </p:nvSpPr>
          <p:spPr>
            <a:xfrm>
              <a:off x="1919536" y="2117698"/>
              <a:ext cx="2880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Using cryptocurrencies to launder illicit money.</a:t>
              </a:r>
            </a:p>
          </p:txBody>
        </p:sp>
      </p:grpSp>
      <p:grpSp>
        <p:nvGrpSpPr>
          <p:cNvPr id="40" name="그룹 7">
            <a:extLst>
              <a:ext uri="{FF2B5EF4-FFF2-40B4-BE49-F238E27FC236}">
                <a16:creationId xmlns:a16="http://schemas.microsoft.com/office/drawing/2014/main" id="{9FD4622C-E671-0D47-33C4-B60E42EE4953}"/>
              </a:ext>
            </a:extLst>
          </p:cNvPr>
          <p:cNvGrpSpPr/>
          <p:nvPr/>
        </p:nvGrpSpPr>
        <p:grpSpPr>
          <a:xfrm>
            <a:off x="8144756" y="3402714"/>
            <a:ext cx="3223973" cy="886420"/>
            <a:chOff x="1919536" y="1816053"/>
            <a:chExt cx="2880320" cy="8864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AF8CE4-232D-83C9-D289-E378970D8C09}"/>
                </a:ext>
              </a:extLst>
            </p:cNvPr>
            <p:cNvSpPr txBox="1"/>
            <p:nvPr/>
          </p:nvSpPr>
          <p:spPr>
            <a:xfrm>
              <a:off x="1919536" y="1816053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Crime Planning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544FB6-9350-ED08-FF78-63EE0E9D0BFB}"/>
                </a:ext>
              </a:extLst>
            </p:cNvPr>
            <p:cNvSpPr txBox="1"/>
            <p:nvPr/>
          </p:nvSpPr>
          <p:spPr>
            <a:xfrm>
              <a:off x="1919536" y="2117698"/>
              <a:ext cx="2880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Planning and executing criminal activities like cyberattacks.</a:t>
              </a:r>
            </a:p>
          </p:txBody>
        </p:sp>
      </p:grpSp>
      <p:cxnSp>
        <p:nvCxnSpPr>
          <p:cNvPr id="43" name="Elbow Connector 60">
            <a:extLst>
              <a:ext uri="{FF2B5EF4-FFF2-40B4-BE49-F238E27FC236}">
                <a16:creationId xmlns:a16="http://schemas.microsoft.com/office/drawing/2014/main" id="{7307ADAF-C32C-99C6-27FA-2DDE72CEAEA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43239" y="3733797"/>
            <a:ext cx="877652" cy="624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60">
            <a:extLst>
              <a:ext uri="{FF2B5EF4-FFF2-40B4-BE49-F238E27FC236}">
                <a16:creationId xmlns:a16="http://schemas.microsoft.com/office/drawing/2014/main" id="{39D98E0A-7B9D-8A09-4BC4-CBA33C2023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98372" y="3821604"/>
            <a:ext cx="877652" cy="624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7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871F0-7E41-7A02-E64F-EFEB0B3B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AF22C45-9FA5-D6A7-5BCB-22F9F5941DE4}"/>
              </a:ext>
            </a:extLst>
          </p:cNvPr>
          <p:cNvGraphicFramePr>
            <a:graphicFrameLocks noGrp="1"/>
          </p:cNvGraphicFramePr>
          <p:nvPr/>
        </p:nvGraphicFramePr>
        <p:xfrm>
          <a:off x="8927729" y="2445406"/>
          <a:ext cx="2124000" cy="3672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61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Crimes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43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60%</a:t>
                      </a:r>
                      <a:endParaRPr lang="en-US" altLang="ko-KR" dirty="0"/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61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Statistics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A792591-01E5-E438-2222-ECBD6D588EF2}"/>
              </a:ext>
            </a:extLst>
          </p:cNvPr>
          <p:cNvSpPr txBox="1"/>
          <p:nvPr/>
        </p:nvSpPr>
        <p:spPr>
          <a:xfrm>
            <a:off x="9209535" y="3886854"/>
            <a:ext cx="16339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The U.S. accounts for 60% of dark web weapon sales. Drug trafficking also remains prevalent, though it constitutes only 4% of dark web listings</a:t>
            </a:r>
            <a:endParaRPr lang="en-GB" sz="13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549267D-1975-7663-FFF5-57A5CE6D78B9}"/>
              </a:ext>
            </a:extLst>
          </p:cNvPr>
          <p:cNvGraphicFramePr>
            <a:graphicFrameLocks noGrp="1"/>
          </p:cNvGraphicFramePr>
          <p:nvPr/>
        </p:nvGraphicFramePr>
        <p:xfrm>
          <a:off x="1119892" y="2445406"/>
          <a:ext cx="2124000" cy="3672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61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Crimes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43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$1.2M</a:t>
                      </a:r>
                      <a:endParaRPr lang="en-US" altLang="ko-KR" dirty="0"/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6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61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Statistics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102DB28-3D06-A1BB-3565-018827CF2E28}"/>
              </a:ext>
            </a:extLst>
          </p:cNvPr>
          <p:cNvSpPr txBox="1"/>
          <p:nvPr/>
        </p:nvSpPr>
        <p:spPr>
          <a:xfrm>
            <a:off x="1292981" y="3886854"/>
            <a:ext cx="163399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The dark web hosts vast amounts of personal data for sale. In 2022, over 1.2 million payment card details were leaked</a:t>
            </a:r>
            <a:endParaRPr lang="en-GB" sz="1300" dirty="0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4EF8F83-C9B0-3BC4-B3B2-5B7C9668936F}"/>
              </a:ext>
            </a:extLst>
          </p:cNvPr>
          <p:cNvGraphicFramePr>
            <a:graphicFrameLocks noGrp="1"/>
          </p:cNvGraphicFramePr>
          <p:nvPr/>
        </p:nvGraphicFramePr>
        <p:xfrm>
          <a:off x="7055437" y="2271905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Crimes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56.8%</a:t>
                      </a: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Statistics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19748D-9A4A-ABE8-02F2-8BC2952BD8A8}"/>
              </a:ext>
            </a:extLst>
          </p:cNvPr>
          <p:cNvGraphicFramePr>
            <a:graphicFrameLocks noGrp="1"/>
          </p:cNvGraphicFramePr>
          <p:nvPr/>
        </p:nvGraphicFramePr>
        <p:xfrm>
          <a:off x="2924071" y="2271905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Crimes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90%</a:t>
                      </a:r>
                      <a:endParaRPr lang="en-US" altLang="ko-KR" dirty="0"/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Statistics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053127-C923-99BE-5F3F-7478A5F1CF8B}"/>
              </a:ext>
            </a:extLst>
          </p:cNvPr>
          <p:cNvGraphicFramePr>
            <a:graphicFrameLocks noGrp="1"/>
          </p:cNvGraphicFramePr>
          <p:nvPr/>
        </p:nvGraphicFramePr>
        <p:xfrm>
          <a:off x="4773755" y="2089623"/>
          <a:ext cx="2556000" cy="4320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86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Crimes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1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300%</a:t>
                      </a: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86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Statistics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48943B7-A2CC-4356-5D5A-ACA07F07746C}"/>
              </a:ext>
            </a:extLst>
          </p:cNvPr>
          <p:cNvSpPr txBox="1"/>
          <p:nvPr/>
        </p:nvSpPr>
        <p:spPr>
          <a:xfrm>
            <a:off x="3097160" y="3868625"/>
            <a:ext cx="163399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Approximately 90% of posts on dark web forums are made by buyers seeking to contact criminals or hackers to access specific resources or databases.</a:t>
            </a:r>
            <a:endParaRPr lang="en-GB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DA239-FA37-C11A-A914-C9490D93320A}"/>
              </a:ext>
            </a:extLst>
          </p:cNvPr>
          <p:cNvSpPr txBox="1"/>
          <p:nvPr/>
        </p:nvSpPr>
        <p:spPr>
          <a:xfrm>
            <a:off x="7389952" y="3861251"/>
            <a:ext cx="16339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Around 56.8% of the content on the dark web is associated with illegal activities, such as drug trafficking, hacking, and identity theft.</a:t>
            </a:r>
            <a:endParaRPr lang="en-GB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F9FE8-28CC-7F89-9B4C-AFC98E2CBA2B}"/>
              </a:ext>
            </a:extLst>
          </p:cNvPr>
          <p:cNvSpPr txBox="1"/>
          <p:nvPr/>
        </p:nvSpPr>
        <p:spPr>
          <a:xfrm>
            <a:off x="5002102" y="3672800"/>
            <a:ext cx="2023237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Activity on the dark web spiked by 300% between 2017 and 2020, driven by increasing use of cryptocurrency and expanding darknet markets. In 2020, darknet vendors earned over $384 million in Bitcoin, up from $240 million in 2019</a:t>
            </a:r>
            <a:endParaRPr lang="en-GB" sz="1300" dirty="0">
              <a:solidFill>
                <a:schemeClr val="bg1"/>
              </a:solidFill>
            </a:endParaRPr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6EAF529E-864C-C14B-4894-2343E457D5DF}"/>
              </a:ext>
            </a:extLst>
          </p:cNvPr>
          <p:cNvGrpSpPr/>
          <p:nvPr/>
        </p:nvGrpSpPr>
        <p:grpSpPr>
          <a:xfrm rot="10800000">
            <a:off x="134476" y="152858"/>
            <a:ext cx="11905323" cy="1936765"/>
            <a:chOff x="107504" y="3517096"/>
            <a:chExt cx="8928992" cy="1936765"/>
          </a:xfrm>
          <a:solidFill>
            <a:schemeClr val="accent1">
              <a:alpha val="96000"/>
            </a:schemeClr>
          </a:solidFill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45CE6A88-FFC1-2E16-8C0B-85C58CA70D64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Isosceles Triangle 11">
              <a:extLst>
                <a:ext uri="{FF2B5EF4-FFF2-40B4-BE49-F238E27FC236}">
                  <a16:creationId xmlns:a16="http://schemas.microsoft.com/office/drawing/2014/main" id="{A047F6C5-52C5-6C79-5129-7E7FC0F84F26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4718515-AE28-9C1F-27B4-021B3A18E876}"/>
              </a:ext>
            </a:extLst>
          </p:cNvPr>
          <p:cNvSpPr txBox="1"/>
          <p:nvPr/>
        </p:nvSpPr>
        <p:spPr>
          <a:xfrm>
            <a:off x="113072" y="242319"/>
            <a:ext cx="12078928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statistics about crimes on the dark web</a:t>
            </a:r>
          </a:p>
        </p:txBody>
      </p:sp>
    </p:spTree>
    <p:extLst>
      <p:ext uri="{BB962C8B-B14F-4D97-AF65-F5344CB8AC3E}">
        <p14:creationId xmlns:p14="http://schemas.microsoft.com/office/powerpoint/2010/main" val="57048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2204-EFD3-1996-DAD7-98CEA562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9">
            <a:extLst>
              <a:ext uri="{FF2B5EF4-FFF2-40B4-BE49-F238E27FC236}">
                <a16:creationId xmlns:a16="http://schemas.microsoft.com/office/drawing/2014/main" id="{036E67B5-6798-97CF-4E37-C973C48442E2}"/>
              </a:ext>
            </a:extLst>
          </p:cNvPr>
          <p:cNvGrpSpPr/>
          <p:nvPr/>
        </p:nvGrpSpPr>
        <p:grpSpPr>
          <a:xfrm rot="10800000">
            <a:off x="134476" y="152858"/>
            <a:ext cx="11905323" cy="1936765"/>
            <a:chOff x="107504" y="3517096"/>
            <a:chExt cx="8928992" cy="1936765"/>
          </a:xfrm>
          <a:solidFill>
            <a:schemeClr val="accent1">
              <a:alpha val="96000"/>
            </a:schemeClr>
          </a:solidFill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2A8A2375-6975-BE2C-7516-B1480F60ED17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Isosceles Triangle 11">
              <a:extLst>
                <a:ext uri="{FF2B5EF4-FFF2-40B4-BE49-F238E27FC236}">
                  <a16:creationId xmlns:a16="http://schemas.microsoft.com/office/drawing/2014/main" id="{E752FF5F-A8C3-4F20-C76E-F958E4AA4689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46354B2-BA71-167F-3DD0-1259DFF04382}"/>
              </a:ext>
            </a:extLst>
          </p:cNvPr>
          <p:cNvSpPr txBox="1"/>
          <p:nvPr/>
        </p:nvSpPr>
        <p:spPr>
          <a:xfrm>
            <a:off x="113072" y="242319"/>
            <a:ext cx="12078928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Dark Web Danger to Children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6874E-9879-9F78-EC20-D41269D2F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7" y="2089623"/>
            <a:ext cx="4861478" cy="323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BCD01-6636-0318-446A-101E9638A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1500" y="2089623"/>
            <a:ext cx="4926747" cy="323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3CD4140-4593-12B2-95AE-1D8CEE3368CD}"/>
              </a:ext>
            </a:extLst>
          </p:cNvPr>
          <p:cNvSpPr/>
          <p:nvPr/>
        </p:nvSpPr>
        <p:spPr>
          <a:xfrm flipH="1">
            <a:off x="5247658" y="2985242"/>
            <a:ext cx="1529533" cy="757619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exploitation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A6605-D8FA-A4C7-3280-D5E535F358E8}"/>
              </a:ext>
            </a:extLst>
          </p:cNvPr>
          <p:cNvSpPr txBox="1"/>
          <p:nvPr/>
        </p:nvSpPr>
        <p:spPr>
          <a:xfrm>
            <a:off x="592429" y="5513501"/>
            <a:ext cx="4655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0A76C2"/>
                </a:solidFill>
              </a:rPr>
              <a:t>“Interaction between children and technology”</a:t>
            </a:r>
            <a:endParaRPr lang="en-GB" sz="1400" b="1" i="1" dirty="0">
              <a:solidFill>
                <a:srgbClr val="0A76C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6F0F2-AC29-722E-5AF9-6BB887BC8A42}"/>
              </a:ext>
            </a:extLst>
          </p:cNvPr>
          <p:cNvSpPr txBox="1"/>
          <p:nvPr/>
        </p:nvSpPr>
        <p:spPr>
          <a:xfrm>
            <a:off x="8489593" y="5513500"/>
            <a:ext cx="2202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0A76C2"/>
                </a:solidFill>
              </a:rPr>
              <a:t>“Dealing with hackers”</a:t>
            </a:r>
            <a:endParaRPr lang="en-GB" sz="1400" b="1" i="1" dirty="0">
              <a:solidFill>
                <a:srgbClr val="0A76C2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806F7F-96DB-A662-3A7E-8D3B074F1EE7}"/>
              </a:ext>
            </a:extLst>
          </p:cNvPr>
          <p:cNvSpPr/>
          <p:nvPr/>
        </p:nvSpPr>
        <p:spPr>
          <a:xfrm>
            <a:off x="5338392" y="3665708"/>
            <a:ext cx="1529533" cy="757619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Discovering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2724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4CF25FC-2ECD-4FE8-91A3-C0D267485565}"/>
              </a:ext>
            </a:extLst>
          </p:cNvPr>
          <p:cNvSpPr/>
          <p:nvPr/>
        </p:nvSpPr>
        <p:spPr>
          <a:xfrm>
            <a:off x="3349488" y="1"/>
            <a:ext cx="5476460" cy="6877876"/>
          </a:xfrm>
          <a:prstGeom prst="parallelogram">
            <a:avLst>
              <a:gd name="adj" fmla="val 226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653E0-7E0C-437E-8B95-49E2113A3519}"/>
              </a:ext>
            </a:extLst>
          </p:cNvPr>
          <p:cNvSpPr txBox="1"/>
          <p:nvPr/>
        </p:nvSpPr>
        <p:spPr>
          <a:xfrm>
            <a:off x="4341437" y="811814"/>
            <a:ext cx="422690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700" b="1" i="1" dirty="0">
                <a:solidFill>
                  <a:schemeClr val="bg1"/>
                </a:solidFill>
                <a:cs typeface="Arial" pitchFamily="34" charset="0"/>
              </a:rPr>
              <a:t>Famous dark web incidents</a:t>
            </a:r>
            <a:endParaRPr lang="ko-KR" altLang="en-US" sz="47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B3DA3-8BFA-47CC-97D4-772D1597C5DE}"/>
              </a:ext>
            </a:extLst>
          </p:cNvPr>
          <p:cNvSpPr txBox="1"/>
          <p:nvPr/>
        </p:nvSpPr>
        <p:spPr>
          <a:xfrm>
            <a:off x="5308531" y="5693740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6. Human Organ Trafficking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94211-9DD2-420B-9F29-D02768D05B3A}"/>
              </a:ext>
            </a:extLst>
          </p:cNvPr>
          <p:cNvSpPr txBox="1"/>
          <p:nvPr/>
        </p:nvSpPr>
        <p:spPr>
          <a:xfrm>
            <a:off x="4127068" y="2460961"/>
            <a:ext cx="2970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i="1" dirty="0">
                <a:solidFill>
                  <a:schemeClr val="bg1"/>
                </a:solidFill>
                <a:cs typeface="Arial" pitchFamily="34" charset="0"/>
              </a:rPr>
              <a:t>1. Silk Road </a:t>
            </a:r>
            <a:r>
              <a:rPr lang="en-GB" altLang="ko-KR" sz="2400" i="1" dirty="0">
                <a:solidFill>
                  <a:srgbClr val="FFC000"/>
                </a:solidFill>
                <a:cs typeface="Arial" pitchFamily="34" charset="0"/>
              </a:rPr>
              <a:t>(2013)</a:t>
            </a:r>
            <a:endParaRPr lang="ko-KR" altLang="en-US" sz="2400" i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005FF-330B-31B5-12EC-06583B10B04B}"/>
              </a:ext>
            </a:extLst>
          </p:cNvPr>
          <p:cNvSpPr txBox="1"/>
          <p:nvPr/>
        </p:nvSpPr>
        <p:spPr>
          <a:xfrm>
            <a:off x="4221510" y="3843733"/>
            <a:ext cx="2970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3. Playpen </a:t>
            </a:r>
            <a:r>
              <a:rPr lang="en-US" altLang="ko-KR" sz="2400" i="1" dirty="0">
                <a:solidFill>
                  <a:srgbClr val="FFC000"/>
                </a:solidFill>
                <a:cs typeface="Arial" pitchFamily="34" charset="0"/>
              </a:rPr>
              <a:t>(2015)</a:t>
            </a:r>
            <a:endParaRPr lang="ko-KR" altLang="en-US" sz="2400" i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1DBFC-2F80-6AA4-FB50-EE67207C05DF}"/>
              </a:ext>
            </a:extLst>
          </p:cNvPr>
          <p:cNvSpPr txBox="1"/>
          <p:nvPr/>
        </p:nvSpPr>
        <p:spPr>
          <a:xfrm>
            <a:off x="5308531" y="4413087"/>
            <a:ext cx="2970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4. Red Room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4A89E-8E57-E5D0-EE93-0E7109DDEDAD}"/>
              </a:ext>
            </a:extLst>
          </p:cNvPr>
          <p:cNvSpPr txBox="1"/>
          <p:nvPr/>
        </p:nvSpPr>
        <p:spPr>
          <a:xfrm>
            <a:off x="5460538" y="3166448"/>
            <a:ext cx="2970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2. </a:t>
            </a:r>
            <a:r>
              <a:rPr lang="en-US" altLang="ko-KR" sz="2400" i="1" dirty="0" err="1">
                <a:solidFill>
                  <a:schemeClr val="bg1"/>
                </a:solidFill>
                <a:cs typeface="Arial" pitchFamily="34" charset="0"/>
              </a:rPr>
              <a:t>AlphaBay</a:t>
            </a:r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i="1" dirty="0">
                <a:solidFill>
                  <a:srgbClr val="FFC000"/>
                </a:solidFill>
                <a:cs typeface="Arial" pitchFamily="34" charset="0"/>
              </a:rPr>
              <a:t>(2017)</a:t>
            </a:r>
            <a:endParaRPr lang="ko-KR" altLang="en-US" sz="2400" i="1" dirty="0">
              <a:solidFill>
                <a:srgbClr val="FFC000"/>
              </a:solidFill>
              <a:cs typeface="Arial" pitchFamily="34" charset="0"/>
            </a:endParaRP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E7BF5C2-CBE8-CF62-E32B-3040863054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0" r="26240"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10A7D22-5AFB-74AF-FCF1-528C7D692C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20" r="17620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6170B5-7D94-CA3B-6C02-527FF7DADFE9}"/>
              </a:ext>
            </a:extLst>
          </p:cNvPr>
          <p:cNvSpPr txBox="1"/>
          <p:nvPr/>
        </p:nvSpPr>
        <p:spPr>
          <a:xfrm>
            <a:off x="4011992" y="5109997"/>
            <a:ext cx="31803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5. Mt Gox Hack </a:t>
            </a:r>
            <a:r>
              <a:rPr lang="en-US" altLang="ko-KR" sz="2400" i="1" dirty="0">
                <a:solidFill>
                  <a:srgbClr val="FFC000"/>
                </a:solidFill>
                <a:cs typeface="Arial" pitchFamily="34" charset="0"/>
              </a:rPr>
              <a:t>(2014)</a:t>
            </a:r>
            <a:endParaRPr lang="ko-KR" altLang="en-US" sz="2400" i="1" dirty="0">
              <a:solidFill>
                <a:srgbClr val="FFC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" grpId="0"/>
      <p:bldP spid="4" grpId="0"/>
      <p:bldP spid="6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48CA0-063C-C9D6-650C-8877BC9D9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0E9DF1B-EBC2-90FB-9985-D8D7FCD79313}"/>
              </a:ext>
            </a:extLst>
          </p:cNvPr>
          <p:cNvSpPr/>
          <p:nvPr/>
        </p:nvSpPr>
        <p:spPr>
          <a:xfrm>
            <a:off x="3349488" y="1"/>
            <a:ext cx="5476460" cy="6877876"/>
          </a:xfrm>
          <a:prstGeom prst="parallelogram">
            <a:avLst>
              <a:gd name="adj" fmla="val 226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0EC75-67E4-9651-F082-CEA782CF2019}"/>
              </a:ext>
            </a:extLst>
          </p:cNvPr>
          <p:cNvSpPr txBox="1"/>
          <p:nvPr/>
        </p:nvSpPr>
        <p:spPr>
          <a:xfrm>
            <a:off x="4612466" y="433926"/>
            <a:ext cx="448451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cs typeface="Arial" pitchFamily="34" charset="0"/>
              </a:rPr>
              <a:t>Law's role in mitigating dark web risks.</a:t>
            </a:r>
            <a:endParaRPr lang="ko-KR" altLang="en-US" sz="40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AAD05C-7AA2-9159-DFDC-26958ACA0CB2}"/>
              </a:ext>
            </a:extLst>
          </p:cNvPr>
          <p:cNvSpPr txBox="1"/>
          <p:nvPr/>
        </p:nvSpPr>
        <p:spPr>
          <a:xfrm>
            <a:off x="5369300" y="4889047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4. Education and Awareness.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4FBC4-0F24-6E9A-F3FB-38BC46F05A76}"/>
              </a:ext>
            </a:extLst>
          </p:cNvPr>
          <p:cNvSpPr txBox="1"/>
          <p:nvPr/>
        </p:nvSpPr>
        <p:spPr>
          <a:xfrm>
            <a:off x="3245384" y="2475293"/>
            <a:ext cx="41946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i="1" dirty="0">
                <a:solidFill>
                  <a:schemeClr val="bg1"/>
                </a:solidFill>
                <a:cs typeface="Arial" pitchFamily="34" charset="0"/>
              </a:rPr>
              <a:t>1. Legislative Updates.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FE4AB-87BB-59E7-0DA8-D863601EBC46}"/>
              </a:ext>
            </a:extLst>
          </p:cNvPr>
          <p:cNvSpPr txBox="1"/>
          <p:nvPr/>
        </p:nvSpPr>
        <p:spPr>
          <a:xfrm>
            <a:off x="4040888" y="3941743"/>
            <a:ext cx="33320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3. Monitoring and Analysis Technologies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7009-2CD4-E6AA-E6DB-2B2424F14E3A}"/>
              </a:ext>
            </a:extLst>
          </p:cNvPr>
          <p:cNvSpPr txBox="1"/>
          <p:nvPr/>
        </p:nvSpPr>
        <p:spPr>
          <a:xfrm>
            <a:off x="5706928" y="3020777"/>
            <a:ext cx="29708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2. International Regulation.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964CA6-13A5-3FE5-80DD-90D740C6AF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r="6185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E6B4AEE-F06F-93FB-7838-10490837C8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r="16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264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Future of the dark web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15A6DA6E-0183-4D45-B382-2998D2954A8B}"/>
              </a:ext>
            </a:extLst>
          </p:cNvPr>
          <p:cNvGrpSpPr/>
          <p:nvPr/>
        </p:nvGrpSpPr>
        <p:grpSpPr>
          <a:xfrm>
            <a:off x="4065974" y="1744228"/>
            <a:ext cx="4060074" cy="4092346"/>
            <a:chOff x="4382242" y="2281838"/>
            <a:chExt cx="3400125" cy="34271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66F829-B684-4093-A71D-A6AF8AAB7550}"/>
                </a:ext>
              </a:extLst>
            </p:cNvPr>
            <p:cNvGrpSpPr/>
            <p:nvPr/>
          </p:nvGrpSpPr>
          <p:grpSpPr>
            <a:xfrm>
              <a:off x="4646600" y="2551056"/>
              <a:ext cx="2880320" cy="2880320"/>
              <a:chOff x="3131840" y="1916832"/>
              <a:chExt cx="2880320" cy="288032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6B8D00E-8E01-4C86-B845-6082EF3881B1}"/>
                  </a:ext>
                </a:extLst>
              </p:cNvPr>
              <p:cNvSpPr/>
              <p:nvPr/>
            </p:nvSpPr>
            <p:spPr>
              <a:xfrm>
                <a:off x="3856650" y="1916832"/>
                <a:ext cx="1440160" cy="1440160"/>
              </a:xfrm>
              <a:prstGeom prst="ellipse">
                <a:avLst/>
              </a:pr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12295E-0406-417D-8720-D91FD7688697}"/>
                  </a:ext>
                </a:extLst>
              </p:cNvPr>
              <p:cNvSpPr/>
              <p:nvPr/>
            </p:nvSpPr>
            <p:spPr>
              <a:xfrm>
                <a:off x="3131840" y="2634730"/>
                <a:ext cx="1440160" cy="1440160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8AA0347-E72D-46FF-82CC-43F6C66AFE29}"/>
                  </a:ext>
                </a:extLst>
              </p:cNvPr>
              <p:cNvSpPr/>
              <p:nvPr/>
            </p:nvSpPr>
            <p:spPr>
              <a:xfrm>
                <a:off x="3856650" y="3356992"/>
                <a:ext cx="1440160" cy="144016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044E969-566D-45A7-ACE7-DC434688712A}"/>
                  </a:ext>
                </a:extLst>
              </p:cNvPr>
              <p:cNvSpPr/>
              <p:nvPr/>
            </p:nvSpPr>
            <p:spPr>
              <a:xfrm>
                <a:off x="4572000" y="2634730"/>
                <a:ext cx="1440160" cy="1440160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044543-78C4-4B74-9811-1E76836BA624}"/>
                </a:ext>
              </a:extLst>
            </p:cNvPr>
            <p:cNvSpPr/>
            <p:nvPr/>
          </p:nvSpPr>
          <p:spPr>
            <a:xfrm>
              <a:off x="5731450" y="2281838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CB1767-4CD6-4F72-AA74-26A5006C6F8B}"/>
                </a:ext>
              </a:extLst>
            </p:cNvPr>
            <p:cNvSpPr/>
            <p:nvPr/>
          </p:nvSpPr>
          <p:spPr>
            <a:xfrm>
              <a:off x="4382242" y="3628994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6523F1-3F7D-4949-BE42-F6F9F2719E08}"/>
                </a:ext>
              </a:extLst>
            </p:cNvPr>
            <p:cNvSpPr/>
            <p:nvPr/>
          </p:nvSpPr>
          <p:spPr>
            <a:xfrm>
              <a:off x="7062287" y="3628994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7DF6A0-ECC4-4A6C-A0A8-E2FB3F4486E1}"/>
                </a:ext>
              </a:extLst>
            </p:cNvPr>
            <p:cNvSpPr/>
            <p:nvPr/>
          </p:nvSpPr>
          <p:spPr>
            <a:xfrm>
              <a:off x="5731450" y="4988910"/>
              <a:ext cx="720080" cy="7200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9E6FD8-4085-46A7-9C5B-9ACB0110FE01}"/>
              </a:ext>
            </a:extLst>
          </p:cNvPr>
          <p:cNvGrpSpPr/>
          <p:nvPr/>
        </p:nvGrpSpPr>
        <p:grpSpPr>
          <a:xfrm>
            <a:off x="1076632" y="1623016"/>
            <a:ext cx="4160698" cy="1231106"/>
            <a:chOff x="1413586" y="4283314"/>
            <a:chExt cx="3495122" cy="12311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22EA4D-E6E6-4364-8411-5C47268B9B0E}"/>
                </a:ext>
              </a:extLst>
            </p:cNvPr>
            <p:cNvSpPr txBox="1"/>
            <p:nvPr/>
          </p:nvSpPr>
          <p:spPr>
            <a:xfrm>
              <a:off x="2094989" y="4560313"/>
              <a:ext cx="28137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governments and agencies develop better tools to track activities, expect a rise in law enforcement operations targeting illegal dark web markets.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3D65BC-F089-4BD7-BDB4-C3E6411C5F66}"/>
                </a:ext>
              </a:extLst>
            </p:cNvPr>
            <p:cNvSpPr txBox="1"/>
            <p:nvPr/>
          </p:nvSpPr>
          <p:spPr>
            <a:xfrm>
              <a:off x="1413586" y="4283314"/>
              <a:ext cx="3475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Increased Law Enforcement Activity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2FE667-09B5-4EC9-B587-EC00F7D13D9D}"/>
              </a:ext>
            </a:extLst>
          </p:cNvPr>
          <p:cNvGrpSpPr/>
          <p:nvPr/>
        </p:nvGrpSpPr>
        <p:grpSpPr>
          <a:xfrm>
            <a:off x="898188" y="3363527"/>
            <a:ext cx="2890974" cy="1446550"/>
            <a:chOff x="2551705" y="4283314"/>
            <a:chExt cx="2357003" cy="14465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7261D8-34A7-4B09-80BE-6810CB9E51E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AI tools will enhance cybercrime detection and may even assist in automating illegal activities (like hacking), while also helping in better detection and prevention.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CEA70-8A28-4808-A2EC-753CEC98E41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AI &amp; Automation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FD9BAD-46D6-44CC-B001-6C53FBF24B63}"/>
              </a:ext>
            </a:extLst>
          </p:cNvPr>
          <p:cNvGrpSpPr/>
          <p:nvPr/>
        </p:nvGrpSpPr>
        <p:grpSpPr>
          <a:xfrm>
            <a:off x="6982346" y="5042057"/>
            <a:ext cx="3282116" cy="1446550"/>
            <a:chOff x="2551705" y="4283314"/>
            <a:chExt cx="2357003" cy="14465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A84C6E-50D1-41AC-A422-7937EDD181B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 encryption technologies and decentralized systems may provide stronger anonymity for users, driving adoption among privacy-focused individuals.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DBA9EA-48B9-4708-8B95-01A8F4B0E0D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Privacy Enhancements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172000-4DEA-4F85-8BCE-F0965B89D9D2}"/>
              </a:ext>
            </a:extLst>
          </p:cNvPr>
          <p:cNvGrpSpPr/>
          <p:nvPr/>
        </p:nvGrpSpPr>
        <p:grpSpPr>
          <a:xfrm>
            <a:off x="8402839" y="3321116"/>
            <a:ext cx="3097996" cy="1015663"/>
            <a:chOff x="2551705" y="4283314"/>
            <a:chExt cx="2357003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9DF51C-8E93-4453-816B-7E1AD79F113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Cryptocurrencies like Bitcoin will continue to fuel transactions in the dark web, offering further privacy.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4C29B9-5A12-49FF-B3F8-2B5A8874C25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Blockchain Integration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16">
            <a:extLst>
              <a:ext uri="{FF2B5EF4-FFF2-40B4-BE49-F238E27FC236}">
                <a16:creationId xmlns:a16="http://schemas.microsoft.com/office/drawing/2014/main" id="{998949D8-74B1-45EE-9E1C-54ECDC6145D6}"/>
              </a:ext>
            </a:extLst>
          </p:cNvPr>
          <p:cNvSpPr/>
          <p:nvPr/>
        </p:nvSpPr>
        <p:spPr>
          <a:xfrm rot="2700000">
            <a:off x="7568745" y="354440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Freeform 108">
            <a:extLst>
              <a:ext uri="{FF2B5EF4-FFF2-40B4-BE49-F238E27FC236}">
                <a16:creationId xmlns:a16="http://schemas.microsoft.com/office/drawing/2014/main" id="{417DB74E-A3B0-5213-2FD3-C2E4AB9BD9E4}"/>
              </a:ext>
            </a:extLst>
          </p:cNvPr>
          <p:cNvSpPr/>
          <p:nvPr/>
        </p:nvSpPr>
        <p:spPr>
          <a:xfrm>
            <a:off x="4244662" y="3505503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43B7D20C-C2B3-D672-2312-B6FDEF528634}"/>
              </a:ext>
            </a:extLst>
          </p:cNvPr>
          <p:cNvSpPr/>
          <p:nvPr/>
        </p:nvSpPr>
        <p:spPr>
          <a:xfrm>
            <a:off x="5884621" y="191105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Block Arc 25">
            <a:extLst>
              <a:ext uri="{FF2B5EF4-FFF2-40B4-BE49-F238E27FC236}">
                <a16:creationId xmlns:a16="http://schemas.microsoft.com/office/drawing/2014/main" id="{36A157D0-CE9C-69E0-AFE8-A2ACD7F5BCFA}"/>
              </a:ext>
            </a:extLst>
          </p:cNvPr>
          <p:cNvSpPr/>
          <p:nvPr/>
        </p:nvSpPr>
        <p:spPr>
          <a:xfrm>
            <a:off x="5945667" y="515421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9598E7-8A4B-4656-B76C-A85E8A5EA141}"/>
              </a:ext>
            </a:extLst>
          </p:cNvPr>
          <p:cNvSpPr txBox="1"/>
          <p:nvPr/>
        </p:nvSpPr>
        <p:spPr>
          <a:xfrm>
            <a:off x="3299294" y="608408"/>
            <a:ext cx="402976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  <a:endParaRPr lang="ko-KR" altLang="en-US" sz="48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47FFC-FE6F-4CA3-A5E1-48BCADB624D1}"/>
              </a:ext>
            </a:extLst>
          </p:cNvPr>
          <p:cNvSpPr txBox="1"/>
          <p:nvPr/>
        </p:nvSpPr>
        <p:spPr>
          <a:xfrm>
            <a:off x="7121235" y="945176"/>
            <a:ext cx="507076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For Programmers</a:t>
            </a:r>
            <a:endParaRPr lang="ko-KR" altLang="en-US" sz="40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583F-6F7F-470F-B346-4A27390FC08A}"/>
              </a:ext>
            </a:extLst>
          </p:cNvPr>
          <p:cNvSpPr txBox="1"/>
          <p:nvPr/>
        </p:nvSpPr>
        <p:spPr>
          <a:xfrm>
            <a:off x="7160699" y="1799743"/>
            <a:ext cx="39125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b="1" dirty="0">
                <a:solidFill>
                  <a:schemeClr val="bg1"/>
                </a:solidFill>
                <a:cs typeface="Arial" pitchFamily="34" charset="0"/>
              </a:rPr>
              <a:t>a. Privacy and Anonymity</a:t>
            </a:r>
            <a:endParaRPr lang="en-GB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4AA5B-5F0E-4461-1815-8A55BFBEED33}"/>
              </a:ext>
            </a:extLst>
          </p:cNvPr>
          <p:cNvSpPr txBox="1"/>
          <p:nvPr/>
        </p:nvSpPr>
        <p:spPr>
          <a:xfrm>
            <a:off x="6095999" y="2227804"/>
            <a:ext cx="39125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b="1" dirty="0">
                <a:solidFill>
                  <a:schemeClr val="bg1"/>
                </a:solidFill>
                <a:cs typeface="Arial" pitchFamily="34" charset="0"/>
              </a:rPr>
              <a:t> b. Learning and Networking</a:t>
            </a:r>
            <a:endParaRPr lang="en-GB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DB3ED-CA7D-E76A-7D0F-2AF231EB805C}"/>
              </a:ext>
            </a:extLst>
          </p:cNvPr>
          <p:cNvSpPr txBox="1"/>
          <p:nvPr/>
        </p:nvSpPr>
        <p:spPr>
          <a:xfrm>
            <a:off x="6538451" y="2642556"/>
            <a:ext cx="39125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c. Security Tools and Resources</a:t>
            </a:r>
            <a:endParaRPr lang="en-GB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B65D2-4BA9-EC6A-0B92-62946031BCC6}"/>
              </a:ext>
            </a:extLst>
          </p:cNvPr>
          <p:cNvSpPr txBox="1"/>
          <p:nvPr/>
        </p:nvSpPr>
        <p:spPr>
          <a:xfrm>
            <a:off x="7121235" y="3141100"/>
            <a:ext cx="507076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For Journalists</a:t>
            </a:r>
            <a:endParaRPr lang="ko-KR" altLang="en-US" sz="40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DFBB3-A35A-82DF-FD6D-FBF85FEF0F39}"/>
              </a:ext>
            </a:extLst>
          </p:cNvPr>
          <p:cNvSpPr txBox="1"/>
          <p:nvPr/>
        </p:nvSpPr>
        <p:spPr>
          <a:xfrm>
            <a:off x="7121235" y="3951019"/>
            <a:ext cx="391256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a. Whistleblowing and Secure Communication</a:t>
            </a:r>
            <a:endParaRPr lang="en-GB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7AB26-2C1A-1A79-E905-46EEDEADDDC8}"/>
              </a:ext>
            </a:extLst>
          </p:cNvPr>
          <p:cNvSpPr txBox="1"/>
          <p:nvPr/>
        </p:nvSpPr>
        <p:spPr>
          <a:xfrm>
            <a:off x="7155884" y="4623441"/>
            <a:ext cx="39125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b. Access to Restricted Information</a:t>
            </a:r>
            <a:endParaRPr lang="en-GB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25B2E39-CCEC-3925-1C8C-04EAF91A56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4" r="205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4" grpId="0"/>
      <p:bldP spid="5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EF9808-C6AD-4138-B7CA-F72ECE537A8C}"/>
              </a:ext>
            </a:extLst>
          </p:cNvPr>
          <p:cNvGrpSpPr/>
          <p:nvPr/>
        </p:nvGrpSpPr>
        <p:grpSpPr>
          <a:xfrm>
            <a:off x="2197972" y="1937479"/>
            <a:ext cx="5474490" cy="4958712"/>
            <a:chOff x="1569022" y="1657523"/>
            <a:chExt cx="5617573" cy="5088315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C8FED4-622F-48E9-8404-76155663EEFC}"/>
                </a:ext>
              </a:extLst>
            </p:cNvPr>
            <p:cNvSpPr/>
            <p:nvPr/>
          </p:nvSpPr>
          <p:spPr>
            <a:xfrm>
              <a:off x="2923068" y="1665471"/>
              <a:ext cx="2967885" cy="2156018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0BFA1F-86BD-4F10-A75F-EEE7B272B183}"/>
                </a:ext>
              </a:extLst>
            </p:cNvPr>
            <p:cNvSpPr/>
            <p:nvPr/>
          </p:nvSpPr>
          <p:spPr>
            <a:xfrm>
              <a:off x="1569022" y="2980450"/>
              <a:ext cx="2394717" cy="3753708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735151">
                  <a:moveTo>
                    <a:pt x="1632907" y="2725471"/>
                  </a:moveTo>
                  <a:cubicBezTo>
                    <a:pt x="1526672" y="2744015"/>
                    <a:pt x="1236479" y="2732029"/>
                    <a:pt x="966320" y="2721693"/>
                  </a:cubicBezTo>
                  <a:cubicBezTo>
                    <a:pt x="985769" y="2576131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57196" y="2704707"/>
                    <a:pt x="1632907" y="2725471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8F608CF-34A4-4329-8084-2D6BC22717B6}"/>
                </a:ext>
              </a:extLst>
            </p:cNvPr>
            <p:cNvSpPr/>
            <p:nvPr/>
          </p:nvSpPr>
          <p:spPr>
            <a:xfrm>
              <a:off x="4822554" y="3031724"/>
              <a:ext cx="2364041" cy="3683963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684332">
                  <a:moveTo>
                    <a:pt x="788742" y="1965430"/>
                  </a:moveTo>
                  <a:cubicBezTo>
                    <a:pt x="787268" y="2103823"/>
                    <a:pt x="791797" y="2141426"/>
                    <a:pt x="795819" y="2260188"/>
                  </a:cubicBezTo>
                  <a:cubicBezTo>
                    <a:pt x="799841" y="2378950"/>
                    <a:pt x="805512" y="2559162"/>
                    <a:pt x="812876" y="2678002"/>
                  </a:cubicBezTo>
                  <a:lnTo>
                    <a:pt x="393598" y="2684332"/>
                  </a:lnTo>
                  <a:cubicBezTo>
                    <a:pt x="387721" y="2679631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1FD49E-2F52-4972-8FB7-11C3AE59ABF1}"/>
                </a:ext>
              </a:extLst>
            </p:cNvPr>
            <p:cNvSpPr/>
            <p:nvPr/>
          </p:nvSpPr>
          <p:spPr>
            <a:xfrm>
              <a:off x="2696175" y="2808820"/>
              <a:ext cx="553790" cy="516153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72DF299-EF29-4E1B-9AF8-8E30B5A83323}"/>
                </a:ext>
              </a:extLst>
            </p:cNvPr>
            <p:cNvSpPr/>
            <p:nvPr/>
          </p:nvSpPr>
          <p:spPr>
            <a:xfrm>
              <a:off x="5563487" y="2923651"/>
              <a:ext cx="478518" cy="451634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5C97EEE-FF89-4F3A-A027-8458B65F691A}"/>
                </a:ext>
              </a:extLst>
            </p:cNvPr>
            <p:cNvSpPr/>
            <p:nvPr/>
          </p:nvSpPr>
          <p:spPr>
            <a:xfrm>
              <a:off x="4045703" y="1845050"/>
              <a:ext cx="5377" cy="5377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E1AC69B-62ED-48DF-A93D-8FFEA283B429}"/>
                </a:ext>
              </a:extLst>
            </p:cNvPr>
            <p:cNvSpPr/>
            <p:nvPr/>
          </p:nvSpPr>
          <p:spPr>
            <a:xfrm>
              <a:off x="3919830" y="3217011"/>
              <a:ext cx="919399" cy="602179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B64EBEB-E90A-4F62-B4B3-986A96C9401E}"/>
                </a:ext>
              </a:extLst>
            </p:cNvPr>
            <p:cNvSpPr/>
            <p:nvPr/>
          </p:nvSpPr>
          <p:spPr>
            <a:xfrm>
              <a:off x="4874237" y="2316577"/>
              <a:ext cx="311842" cy="365609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548BC75-DF85-4C72-87D4-C409A14A94D8}"/>
                </a:ext>
              </a:extLst>
            </p:cNvPr>
            <p:cNvSpPr/>
            <p:nvPr/>
          </p:nvSpPr>
          <p:spPr>
            <a:xfrm>
              <a:off x="3538688" y="2331633"/>
              <a:ext cx="80649" cy="225818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7BD4980-C75A-4383-A991-7289EE8F9DC7}"/>
                </a:ext>
              </a:extLst>
            </p:cNvPr>
            <p:cNvSpPr/>
            <p:nvPr/>
          </p:nvSpPr>
          <p:spPr>
            <a:xfrm>
              <a:off x="3577259" y="1868120"/>
              <a:ext cx="1553839" cy="655946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AF53FF-30A6-492C-9F33-3F3BEE6C54C5}"/>
                </a:ext>
              </a:extLst>
            </p:cNvPr>
            <p:cNvSpPr/>
            <p:nvPr/>
          </p:nvSpPr>
          <p:spPr>
            <a:xfrm>
              <a:off x="3637619" y="1991293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636053-8484-46DD-A7C2-DE10398B5A3F}"/>
                </a:ext>
              </a:extLst>
            </p:cNvPr>
            <p:cNvSpPr/>
            <p:nvPr/>
          </p:nvSpPr>
          <p:spPr>
            <a:xfrm>
              <a:off x="4691970" y="1943441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F713711-DC01-411C-A6EC-EB453D6A6343}"/>
                </a:ext>
              </a:extLst>
            </p:cNvPr>
            <p:cNvSpPr/>
            <p:nvPr/>
          </p:nvSpPr>
          <p:spPr>
            <a:xfrm>
              <a:off x="3796426" y="3532764"/>
              <a:ext cx="1553265" cy="3199717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793" h="2331483">
                  <a:moveTo>
                    <a:pt x="864487" y="763556"/>
                  </a:moveTo>
                  <a:cubicBezTo>
                    <a:pt x="828836" y="634664"/>
                    <a:pt x="795144" y="504597"/>
                    <a:pt x="752442" y="377665"/>
                  </a:cubicBezTo>
                  <a:cubicBezTo>
                    <a:pt x="750875" y="372963"/>
                    <a:pt x="751266" y="368654"/>
                    <a:pt x="751266" y="364344"/>
                  </a:cubicBezTo>
                  <a:lnTo>
                    <a:pt x="751266" y="209204"/>
                  </a:lnTo>
                  <a:cubicBezTo>
                    <a:pt x="751266" y="172378"/>
                    <a:pt x="751658" y="135944"/>
                    <a:pt x="752050" y="99117"/>
                  </a:cubicBezTo>
                  <a:cubicBezTo>
                    <a:pt x="757143" y="87364"/>
                    <a:pt x="754009" y="75220"/>
                    <a:pt x="754400" y="63075"/>
                  </a:cubicBezTo>
                  <a:cubicBezTo>
                    <a:pt x="754792" y="57198"/>
                    <a:pt x="754009" y="50930"/>
                    <a:pt x="750091" y="46620"/>
                  </a:cubicBezTo>
                  <a:cubicBezTo>
                    <a:pt x="739513" y="35259"/>
                    <a:pt x="729327" y="22723"/>
                    <a:pt x="716007" y="14104"/>
                  </a:cubicBezTo>
                  <a:cubicBezTo>
                    <a:pt x="709347" y="14104"/>
                    <a:pt x="707780" y="18805"/>
                    <a:pt x="706997" y="24290"/>
                  </a:cubicBezTo>
                  <a:cubicBezTo>
                    <a:pt x="706213" y="33300"/>
                    <a:pt x="702687" y="41919"/>
                    <a:pt x="701512" y="50930"/>
                  </a:cubicBezTo>
                  <a:cubicBezTo>
                    <a:pt x="698769" y="74044"/>
                    <a:pt x="690542" y="93633"/>
                    <a:pt x="666253" y="101860"/>
                  </a:cubicBezTo>
                  <a:lnTo>
                    <a:pt x="532660" y="184523"/>
                  </a:lnTo>
                  <a:cubicBezTo>
                    <a:pt x="529917" y="186873"/>
                    <a:pt x="526783" y="189224"/>
                    <a:pt x="523649" y="191183"/>
                  </a:cubicBezTo>
                  <a:cubicBezTo>
                    <a:pt x="518164" y="197059"/>
                    <a:pt x="508370" y="198235"/>
                    <a:pt x="504452" y="205678"/>
                  </a:cubicBezTo>
                  <a:cubicBezTo>
                    <a:pt x="493483" y="210771"/>
                    <a:pt x="482122" y="209596"/>
                    <a:pt x="470369" y="208812"/>
                  </a:cubicBezTo>
                  <a:cubicBezTo>
                    <a:pt x="472327" y="204895"/>
                    <a:pt x="467626" y="203328"/>
                    <a:pt x="464884" y="202152"/>
                  </a:cubicBezTo>
                  <a:cubicBezTo>
                    <a:pt x="455481" y="198235"/>
                    <a:pt x="446862" y="192750"/>
                    <a:pt x="437068" y="189224"/>
                  </a:cubicBezTo>
                  <a:cubicBezTo>
                    <a:pt x="429625" y="187265"/>
                    <a:pt x="422181" y="186090"/>
                    <a:pt x="416696" y="179822"/>
                  </a:cubicBezTo>
                  <a:cubicBezTo>
                    <a:pt x="396324" y="167677"/>
                    <a:pt x="374385" y="158666"/>
                    <a:pt x="353622" y="147697"/>
                  </a:cubicBezTo>
                  <a:cubicBezTo>
                    <a:pt x="352446" y="146913"/>
                    <a:pt x="351271" y="146521"/>
                    <a:pt x="350096" y="146130"/>
                  </a:cubicBezTo>
                  <a:cubicBezTo>
                    <a:pt x="346178" y="144563"/>
                    <a:pt x="342260" y="142212"/>
                    <a:pt x="338735" y="139469"/>
                  </a:cubicBezTo>
                  <a:lnTo>
                    <a:pt x="187120" y="64250"/>
                  </a:lnTo>
                  <a:cubicBezTo>
                    <a:pt x="167924" y="55631"/>
                    <a:pt x="150294" y="45053"/>
                    <a:pt x="131097" y="36435"/>
                  </a:cubicBezTo>
                  <a:cubicBezTo>
                    <a:pt x="122870" y="32517"/>
                    <a:pt x="118953" y="26640"/>
                    <a:pt x="116602" y="18021"/>
                  </a:cubicBezTo>
                  <a:cubicBezTo>
                    <a:pt x="115035" y="11753"/>
                    <a:pt x="115818" y="4309"/>
                    <a:pt x="108767" y="0"/>
                  </a:cubicBezTo>
                  <a:cubicBezTo>
                    <a:pt x="95838" y="3134"/>
                    <a:pt x="89570" y="12145"/>
                    <a:pt x="87611" y="24681"/>
                  </a:cubicBezTo>
                  <a:cubicBezTo>
                    <a:pt x="84477" y="43878"/>
                    <a:pt x="80951" y="62683"/>
                    <a:pt x="78600" y="81880"/>
                  </a:cubicBezTo>
                  <a:cubicBezTo>
                    <a:pt x="77817" y="88931"/>
                    <a:pt x="76642" y="95983"/>
                    <a:pt x="78600" y="103035"/>
                  </a:cubicBezTo>
                  <a:cubicBezTo>
                    <a:pt x="77817" y="109303"/>
                    <a:pt x="76250" y="115572"/>
                    <a:pt x="75858" y="121840"/>
                  </a:cubicBezTo>
                  <a:cubicBezTo>
                    <a:pt x="75075" y="137119"/>
                    <a:pt x="67631" y="152006"/>
                    <a:pt x="70765" y="167285"/>
                  </a:cubicBezTo>
                  <a:cubicBezTo>
                    <a:pt x="84477" y="232710"/>
                    <a:pt x="98972" y="298136"/>
                    <a:pt x="112293" y="363561"/>
                  </a:cubicBezTo>
                  <a:cubicBezTo>
                    <a:pt x="115427" y="378448"/>
                    <a:pt x="122479" y="393727"/>
                    <a:pt x="120128" y="408614"/>
                  </a:cubicBezTo>
                  <a:cubicBezTo>
                    <a:pt x="105241" y="499113"/>
                    <a:pt x="89178" y="589611"/>
                    <a:pt x="73508" y="680110"/>
                  </a:cubicBezTo>
                  <a:cubicBezTo>
                    <a:pt x="57445" y="772958"/>
                    <a:pt x="41774" y="865416"/>
                    <a:pt x="25712" y="958265"/>
                  </a:cubicBezTo>
                  <a:cubicBezTo>
                    <a:pt x="9649" y="1050330"/>
                    <a:pt x="1660" y="1055698"/>
                    <a:pt x="73" y="1282332"/>
                  </a:cubicBezTo>
                  <a:cubicBezTo>
                    <a:pt x="-1581" y="1518462"/>
                    <a:pt x="25190" y="2262050"/>
                    <a:pt x="15787" y="2318072"/>
                  </a:cubicBezTo>
                  <a:cubicBezTo>
                    <a:pt x="155873" y="2338235"/>
                    <a:pt x="910578" y="2334424"/>
                    <a:pt x="1131793" y="2314905"/>
                  </a:cubicBezTo>
                  <a:lnTo>
                    <a:pt x="1039216" y="1403313"/>
                  </a:lnTo>
                  <a:cubicBezTo>
                    <a:pt x="981626" y="1190583"/>
                    <a:pt x="923644" y="977070"/>
                    <a:pt x="864487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403A344-08FE-428F-82CF-A85ADD6683AE}"/>
                </a:ext>
              </a:extLst>
            </p:cNvPr>
            <p:cNvSpPr/>
            <p:nvPr/>
          </p:nvSpPr>
          <p:spPr>
            <a:xfrm>
              <a:off x="4241065" y="3825115"/>
              <a:ext cx="632218" cy="2920723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667" h="2128193">
                  <a:moveTo>
                    <a:pt x="95371" y="2126030"/>
                  </a:moveTo>
                  <a:cubicBezTo>
                    <a:pt x="88711" y="2069223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56358" y="2069946"/>
                    <a:pt x="460667" y="2121268"/>
                  </a:cubicBezTo>
                  <a:cubicBezTo>
                    <a:pt x="400335" y="2127144"/>
                    <a:pt x="172941" y="2130731"/>
                    <a:pt x="95371" y="21260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5C453D-3409-4FEA-ACAE-71FD7EA3884F}"/>
                </a:ext>
              </a:extLst>
            </p:cNvPr>
            <p:cNvSpPr/>
            <p:nvPr/>
          </p:nvSpPr>
          <p:spPr>
            <a:xfrm>
              <a:off x="4024378" y="1657523"/>
              <a:ext cx="840192" cy="270062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Graphic 124">
              <a:extLst>
                <a:ext uri="{FF2B5EF4-FFF2-40B4-BE49-F238E27FC236}">
                  <a16:creationId xmlns:a16="http://schemas.microsoft.com/office/drawing/2014/main" id="{BB357B23-B4B1-44FB-97F1-67778E4AD2E3}"/>
                </a:ext>
              </a:extLst>
            </p:cNvPr>
            <p:cNvSpPr/>
            <p:nvPr/>
          </p:nvSpPr>
          <p:spPr>
            <a:xfrm>
              <a:off x="3522278" y="2349947"/>
              <a:ext cx="302429" cy="292513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Take care of your children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02F9B-DA7A-4A23-B974-C285B34A2753}"/>
              </a:ext>
            </a:extLst>
          </p:cNvPr>
          <p:cNvSpPr txBox="1"/>
          <p:nvPr/>
        </p:nvSpPr>
        <p:spPr>
          <a:xfrm>
            <a:off x="616632" y="1237396"/>
            <a:ext cx="294176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How to Protect Yourself and Your Children from the Dangers of the Dark Web?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2F12CF-B2A6-4060-B895-7F1BC716641C}"/>
              </a:ext>
            </a:extLst>
          </p:cNvPr>
          <p:cNvGrpSpPr/>
          <p:nvPr/>
        </p:nvGrpSpPr>
        <p:grpSpPr>
          <a:xfrm>
            <a:off x="8326098" y="1691398"/>
            <a:ext cx="3865902" cy="1466982"/>
            <a:chOff x="827584" y="4922584"/>
            <a:chExt cx="1830680" cy="146698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7C8C1F-D675-47E5-AEF5-AE61D46C88DD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Educate Yourself and Your Children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32D1D2-25D0-4AB1-BE13-98A1951EB78D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Learn about the dark web and its dangers, such as illegal activities, harmful content, and potential scams.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-Talk openly with your children about internet safety and why certain areas of the web should be avoided.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9A2E6-F4E9-4AA3-AFDE-4E1A83DE0183}"/>
              </a:ext>
            </a:extLst>
          </p:cNvPr>
          <p:cNvGrpSpPr/>
          <p:nvPr/>
        </p:nvGrpSpPr>
        <p:grpSpPr>
          <a:xfrm>
            <a:off x="8326099" y="2915892"/>
            <a:ext cx="3364154" cy="1097650"/>
            <a:chOff x="827584" y="4922584"/>
            <a:chExt cx="1830680" cy="109765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ED4961-26A1-4C21-84A4-BD7200CF145B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Use Parental Controls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DB6BBB-AF1A-46F9-9921-F82B30E76F67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-Set up parental controls on devices and routers to restrict access to unsafe websites.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-Use filtering software to block potentially harmful content.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9E2802-7756-4D11-A89D-7A449B6E2E22}"/>
              </a:ext>
            </a:extLst>
          </p:cNvPr>
          <p:cNvGrpSpPr/>
          <p:nvPr/>
        </p:nvGrpSpPr>
        <p:grpSpPr>
          <a:xfrm>
            <a:off x="8326099" y="4140386"/>
            <a:ext cx="3364154" cy="1097650"/>
            <a:chOff x="827584" y="4922584"/>
            <a:chExt cx="1830680" cy="10976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62274C-D3CC-45FA-9A40-1D300AD165EE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Monitor Online Activities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AEE86E-18D3-4C2E-A651-0857FD3D40F4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-Keep an eye on your children’s internet usage and the apps they use.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-Establish rules for screen time and appropriate online behavior.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33D8B-1A2B-4D11-96D7-3C2E67A6895E}"/>
              </a:ext>
            </a:extLst>
          </p:cNvPr>
          <p:cNvGrpSpPr/>
          <p:nvPr/>
        </p:nvGrpSpPr>
        <p:grpSpPr>
          <a:xfrm>
            <a:off x="8326098" y="5364880"/>
            <a:ext cx="3702769" cy="1282316"/>
            <a:chOff x="827584" y="4922584"/>
            <a:chExt cx="1830680" cy="12823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34DF1-2922-46EE-AB0B-6BF176ECB977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Secure Your Devices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5B2DDD-47EC-46F4-90E0-F54D1109C9F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-Install antivirus software and ensure your devices are updated with the latest security patches.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-Use strong, unique passwords for all accounts and enable two-factor authentication.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36304D11-B01E-46FF-A457-52DD328BCEBB}"/>
              </a:ext>
            </a:extLst>
          </p:cNvPr>
          <p:cNvSpPr/>
          <p:nvPr/>
        </p:nvSpPr>
        <p:spPr>
          <a:xfrm rot="9900000">
            <a:off x="7794513" y="5632397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F6EA8EE-959E-4596-81E4-8F275834DF9F}"/>
              </a:ext>
            </a:extLst>
          </p:cNvPr>
          <p:cNvSpPr txBox="1"/>
          <p:nvPr/>
        </p:nvSpPr>
        <p:spPr>
          <a:xfrm>
            <a:off x="618872" y="3118535"/>
            <a:ext cx="16669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dark web is a hidden part of the internet that can pose significant risks if not approached with caution. Here are steps to protect yourself and your children:</a:t>
            </a:r>
          </a:p>
        </p:txBody>
      </p:sp>
      <p:sp>
        <p:nvSpPr>
          <p:cNvPr id="3" name="Round Same Side Corner Rectangle 11">
            <a:extLst>
              <a:ext uri="{FF2B5EF4-FFF2-40B4-BE49-F238E27FC236}">
                <a16:creationId xmlns:a16="http://schemas.microsoft.com/office/drawing/2014/main" id="{115F4754-8F3E-A828-1723-B6F8B842CAC8}"/>
              </a:ext>
            </a:extLst>
          </p:cNvPr>
          <p:cNvSpPr/>
          <p:nvPr/>
        </p:nvSpPr>
        <p:spPr>
          <a:xfrm rot="9900000">
            <a:off x="7794513" y="4442692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Round Same Side Corner Rectangle 11">
            <a:extLst>
              <a:ext uri="{FF2B5EF4-FFF2-40B4-BE49-F238E27FC236}">
                <a16:creationId xmlns:a16="http://schemas.microsoft.com/office/drawing/2014/main" id="{4A0A59D9-C7A0-D422-E8BA-079185894427}"/>
              </a:ext>
            </a:extLst>
          </p:cNvPr>
          <p:cNvSpPr/>
          <p:nvPr/>
        </p:nvSpPr>
        <p:spPr>
          <a:xfrm rot="9900000">
            <a:off x="7794515" y="3182389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" name="Round Same Side Corner Rectangle 11">
            <a:extLst>
              <a:ext uri="{FF2B5EF4-FFF2-40B4-BE49-F238E27FC236}">
                <a16:creationId xmlns:a16="http://schemas.microsoft.com/office/drawing/2014/main" id="{7422233D-7A0A-0C51-2D96-C270DCC15784}"/>
              </a:ext>
            </a:extLst>
          </p:cNvPr>
          <p:cNvSpPr/>
          <p:nvPr/>
        </p:nvSpPr>
        <p:spPr>
          <a:xfrm rot="9900000">
            <a:off x="7794513" y="1988628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96"/>
                    </a14:imgEffect>
                    <a14:imgEffect>
                      <a14:saturation sat="276000"/>
                    </a14:imgEffect>
                    <a14:imgEffect>
                      <a14:brightnessContrast bright="-75000" contrast="17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B7339C-ED42-B5DF-C4E7-9200FE812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A78F57-ACAC-481A-0DA7-08EB5752928A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A4C1EA-F44B-3BE8-34D2-1B5F28463C8D}"/>
              </a:ext>
            </a:extLst>
          </p:cNvPr>
          <p:cNvSpPr/>
          <p:nvPr/>
        </p:nvSpPr>
        <p:spPr>
          <a:xfrm>
            <a:off x="1" y="214312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C7DCFD-AC5D-2228-C74B-13EC7A162D9D}"/>
              </a:ext>
            </a:extLst>
          </p:cNvPr>
          <p:cNvSpPr txBox="1"/>
          <p:nvPr/>
        </p:nvSpPr>
        <p:spPr>
          <a:xfrm>
            <a:off x="4093029" y="2431148"/>
            <a:ext cx="688443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The Internet Is Not a Safe Place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AECCA-50A9-3D2E-512D-57A8CEDA0B5B}"/>
              </a:ext>
            </a:extLst>
          </p:cNvPr>
          <p:cNvSpPr txBox="1"/>
          <p:nvPr/>
        </p:nvSpPr>
        <p:spPr>
          <a:xfrm>
            <a:off x="4093029" y="3913595"/>
            <a:ext cx="646764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The internet can be a valuable resource, but it is not always a safe environment.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" name="Rounded Rectangle 51">
            <a:extLst>
              <a:ext uri="{FF2B5EF4-FFF2-40B4-BE49-F238E27FC236}">
                <a16:creationId xmlns:a16="http://schemas.microsoft.com/office/drawing/2014/main" id="{806F3478-3895-AFDC-11FC-D719D63D7BFF}"/>
              </a:ext>
            </a:extLst>
          </p:cNvPr>
          <p:cNvSpPr/>
          <p:nvPr/>
        </p:nvSpPr>
        <p:spPr>
          <a:xfrm rot="16200000" flipH="1">
            <a:off x="2830702" y="2782986"/>
            <a:ext cx="1123682" cy="105824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113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575316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The danger of the Dark Web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328FEB4-749C-6EE5-C869-787E3732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8949"/>
                    </a14:imgEffect>
                    <a14:imgEffect>
                      <a14:saturation sat="0"/>
                    </a14:imgEffect>
                    <a14:imgEffect>
                      <a14:brightnessContrast brigh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7204" y="-2726799"/>
            <a:ext cx="6857341" cy="1231225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78CAA-77ED-63C9-A1BB-00A3AF0C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719">
            <a:off x="191104" y="3060079"/>
            <a:ext cx="6144482" cy="1581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37AB2-A436-0E08-DF40-9C14FED66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187">
            <a:off x="4135325" y="4630429"/>
            <a:ext cx="7925906" cy="1219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7F2CB-803C-5955-B517-EF22CF5A2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4867">
            <a:off x="576927" y="4925413"/>
            <a:ext cx="5153744" cy="1009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7BCB33-D8C5-6479-0A88-2B88945DB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1703">
            <a:off x="5882886" y="3217264"/>
            <a:ext cx="6277851" cy="1267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E36304-C85B-0EC4-2A2D-77FE3DAC3C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21" y="883151"/>
            <a:ext cx="5687219" cy="1981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1E875-A904-4EDB-A42F-28738D8CC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6" y="-1722"/>
            <a:ext cx="456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71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" y="214312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4093029" y="2800479"/>
            <a:ext cx="6884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What is The Dark Web?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4216188" y="3508323"/>
            <a:ext cx="553166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What does dark web mean and its definition?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3296666" y="2854338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9">
            <a:extLst>
              <a:ext uri="{FF2B5EF4-FFF2-40B4-BE49-F238E27FC236}">
                <a16:creationId xmlns:a16="http://schemas.microsoft.com/office/drawing/2014/main" id="{08EDC034-A991-4699-858B-A280F31DDBE4}"/>
              </a:ext>
            </a:extLst>
          </p:cNvPr>
          <p:cNvGrpSpPr/>
          <p:nvPr/>
        </p:nvGrpSpPr>
        <p:grpSpPr>
          <a:xfrm rot="10800000">
            <a:off x="143338" y="144392"/>
            <a:ext cx="11905323" cy="1936765"/>
            <a:chOff x="107504" y="3517096"/>
            <a:chExt cx="8928992" cy="1936765"/>
          </a:xfrm>
          <a:solidFill>
            <a:schemeClr val="accent1">
              <a:alpha val="96000"/>
            </a:schemeClr>
          </a:solidFill>
        </p:grpSpPr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8A418106-E41C-4EA5-B3C3-BABC6C12802C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Isosceles Triangle 11">
              <a:extLst>
                <a:ext uri="{FF2B5EF4-FFF2-40B4-BE49-F238E27FC236}">
                  <a16:creationId xmlns:a16="http://schemas.microsoft.com/office/drawing/2014/main" id="{D57AB529-7BBC-48C5-89D5-422DA60C4BAC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5" name="Group 6">
            <a:extLst>
              <a:ext uri="{FF2B5EF4-FFF2-40B4-BE49-F238E27FC236}">
                <a16:creationId xmlns:a16="http://schemas.microsoft.com/office/drawing/2014/main" id="{EA1B1993-0940-458F-962F-F1DFD5AE98FE}"/>
              </a:ext>
            </a:extLst>
          </p:cNvPr>
          <p:cNvGrpSpPr/>
          <p:nvPr/>
        </p:nvGrpSpPr>
        <p:grpSpPr>
          <a:xfrm>
            <a:off x="164925" y="165781"/>
            <a:ext cx="11905323" cy="1936800"/>
            <a:chOff x="107504" y="3378696"/>
            <a:chExt cx="8928992" cy="1936800"/>
          </a:xfrm>
          <a:solidFill>
            <a:schemeClr val="accent1">
              <a:alpha val="96000"/>
            </a:schemeClr>
          </a:solidFill>
        </p:grpSpPr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BA9540B7-AA4A-4628-801D-8F22FEB0E691}"/>
                </a:ext>
              </a:extLst>
            </p:cNvPr>
            <p:cNvSpPr/>
            <p:nvPr userDrawn="1"/>
          </p:nvSpPr>
          <p:spPr>
            <a:xfrm>
              <a:off x="107504" y="4293096"/>
              <a:ext cx="8928992" cy="102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Isosceles Triangle 8">
              <a:extLst>
                <a:ext uri="{FF2B5EF4-FFF2-40B4-BE49-F238E27FC236}">
                  <a16:creationId xmlns:a16="http://schemas.microsoft.com/office/drawing/2014/main" id="{E01233EC-9E5B-43B2-B42A-9E096CB3215C}"/>
                </a:ext>
              </a:extLst>
            </p:cNvPr>
            <p:cNvSpPr/>
            <p:nvPr userDrawn="1"/>
          </p:nvSpPr>
          <p:spPr>
            <a:xfrm>
              <a:off x="3874776" y="33786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064"/>
            <a:ext cx="12192000" cy="71087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</a:rPr>
              <a:t>What is the Dark web?</a:t>
            </a:r>
          </a:p>
        </p:txBody>
      </p:sp>
      <p:sp>
        <p:nvSpPr>
          <p:cNvPr id="27" name="Oval 7">
            <a:extLst>
              <a:ext uri="{FF2B5EF4-FFF2-40B4-BE49-F238E27FC236}">
                <a16:creationId xmlns:a16="http://schemas.microsoft.com/office/drawing/2014/main" id="{188DA5BB-5433-49D4-B976-CFD04E5B9618}"/>
              </a:ext>
            </a:extLst>
          </p:cNvPr>
          <p:cNvSpPr/>
          <p:nvPr/>
        </p:nvSpPr>
        <p:spPr>
          <a:xfrm>
            <a:off x="7373081" y="4466988"/>
            <a:ext cx="411575" cy="4115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E21DAF24-4358-46E5-936E-C9322223A9F1}"/>
              </a:ext>
            </a:extLst>
          </p:cNvPr>
          <p:cNvSpPr/>
          <p:nvPr/>
        </p:nvSpPr>
        <p:spPr>
          <a:xfrm>
            <a:off x="1705019" y="4507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Teardrop 6">
            <a:extLst>
              <a:ext uri="{FF2B5EF4-FFF2-40B4-BE49-F238E27FC236}">
                <a16:creationId xmlns:a16="http://schemas.microsoft.com/office/drawing/2014/main" id="{9D1AF3B3-BF83-4924-9FE6-12287734DC11}"/>
              </a:ext>
            </a:extLst>
          </p:cNvPr>
          <p:cNvSpPr/>
          <p:nvPr/>
        </p:nvSpPr>
        <p:spPr>
          <a:xfrm rot="8100000">
            <a:off x="10243039" y="4443683"/>
            <a:ext cx="360266" cy="36026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35516313-6CE7-446C-B259-A962595E719D}"/>
              </a:ext>
            </a:extLst>
          </p:cNvPr>
          <p:cNvSpPr>
            <a:spLocks noChangeAspect="1"/>
          </p:cNvSpPr>
          <p:nvPr/>
        </p:nvSpPr>
        <p:spPr>
          <a:xfrm>
            <a:off x="4577737" y="4464708"/>
            <a:ext cx="411575" cy="41501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71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52EEC-ECA1-9642-578C-EED377C3F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9">
            <a:extLst>
              <a:ext uri="{FF2B5EF4-FFF2-40B4-BE49-F238E27FC236}">
                <a16:creationId xmlns:a16="http://schemas.microsoft.com/office/drawing/2014/main" id="{E4C44E1E-2B76-8876-4BD6-489EEA163EBB}"/>
              </a:ext>
            </a:extLst>
          </p:cNvPr>
          <p:cNvGrpSpPr/>
          <p:nvPr/>
        </p:nvGrpSpPr>
        <p:grpSpPr>
          <a:xfrm rot="10800000">
            <a:off x="143338" y="144392"/>
            <a:ext cx="11905323" cy="1936765"/>
            <a:chOff x="107504" y="3517096"/>
            <a:chExt cx="8928992" cy="1936765"/>
          </a:xfrm>
          <a:solidFill>
            <a:schemeClr val="accent1">
              <a:alpha val="96000"/>
            </a:schemeClr>
          </a:solidFill>
        </p:grpSpPr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1D14FE5D-7F36-4243-F522-714E6F62D954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Isosceles Triangle 11">
              <a:extLst>
                <a:ext uri="{FF2B5EF4-FFF2-40B4-BE49-F238E27FC236}">
                  <a16:creationId xmlns:a16="http://schemas.microsoft.com/office/drawing/2014/main" id="{6DFAE20E-1325-0FDC-BC4E-A00363315D52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5" name="Group 6">
            <a:extLst>
              <a:ext uri="{FF2B5EF4-FFF2-40B4-BE49-F238E27FC236}">
                <a16:creationId xmlns:a16="http://schemas.microsoft.com/office/drawing/2014/main" id="{4110C892-895C-2323-BD7B-B882051DDF82}"/>
              </a:ext>
            </a:extLst>
          </p:cNvPr>
          <p:cNvGrpSpPr/>
          <p:nvPr/>
        </p:nvGrpSpPr>
        <p:grpSpPr>
          <a:xfrm>
            <a:off x="143338" y="4701113"/>
            <a:ext cx="11905323" cy="1936800"/>
            <a:chOff x="107504" y="3378696"/>
            <a:chExt cx="8928992" cy="1936800"/>
          </a:xfrm>
          <a:solidFill>
            <a:schemeClr val="accent1">
              <a:alpha val="96000"/>
            </a:schemeClr>
          </a:solidFill>
        </p:grpSpPr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DF984DE9-5BB0-69F7-9438-0DE467FE8237}"/>
                </a:ext>
              </a:extLst>
            </p:cNvPr>
            <p:cNvSpPr/>
            <p:nvPr userDrawn="1"/>
          </p:nvSpPr>
          <p:spPr>
            <a:xfrm>
              <a:off x="107504" y="4293096"/>
              <a:ext cx="8928992" cy="102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Isosceles Triangle 8">
              <a:extLst>
                <a:ext uri="{FF2B5EF4-FFF2-40B4-BE49-F238E27FC236}">
                  <a16:creationId xmlns:a16="http://schemas.microsoft.com/office/drawing/2014/main" id="{256F0CB7-F686-A58B-F366-4079ECB74A4A}"/>
                </a:ext>
              </a:extLst>
            </p:cNvPr>
            <p:cNvSpPr/>
            <p:nvPr userDrawn="1"/>
          </p:nvSpPr>
          <p:spPr>
            <a:xfrm>
              <a:off x="3874776" y="33786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63B823BD-DF7F-1EC5-4D0B-23F8B006D954}"/>
              </a:ext>
            </a:extLst>
          </p:cNvPr>
          <p:cNvGrpSpPr/>
          <p:nvPr/>
        </p:nvGrpSpPr>
        <p:grpSpPr>
          <a:xfrm>
            <a:off x="6794231" y="2438051"/>
            <a:ext cx="2440281" cy="3109319"/>
            <a:chOff x="459957" y="1536658"/>
            <a:chExt cx="1771556" cy="31093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124E33-9F31-4E12-8FE5-4FB2B12512CE}"/>
                </a:ext>
              </a:extLst>
            </p:cNvPr>
            <p:cNvSpPr txBox="1"/>
            <p:nvPr/>
          </p:nvSpPr>
          <p:spPr>
            <a:xfrm>
              <a:off x="459957" y="3691870"/>
              <a:ext cx="1737808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A76C2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Hidden Networks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A76C2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7D8404-6FEC-8EFC-B7DF-4E447BB81EA0}"/>
                </a:ext>
              </a:extLst>
            </p:cNvPr>
            <p:cNvSpPr txBox="1"/>
            <p:nvPr/>
          </p:nvSpPr>
          <p:spPr>
            <a:xfrm>
              <a:off x="500024" y="1536658"/>
              <a:ext cx="1731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aslon Pro Bold" panose="0205070206050A020403" pitchFamily="18" charset="0"/>
                <a:cs typeface="+mn-cs"/>
              </a:endParaRPr>
            </a:p>
          </p:txBody>
        </p:sp>
      </p:grpSp>
      <p:grpSp>
        <p:nvGrpSpPr>
          <p:cNvPr id="45" name="Group 4">
            <a:extLst>
              <a:ext uri="{FF2B5EF4-FFF2-40B4-BE49-F238E27FC236}">
                <a16:creationId xmlns:a16="http://schemas.microsoft.com/office/drawing/2014/main" id="{FEFA897F-C587-539F-DB67-D9CD8CA1BA38}"/>
              </a:ext>
            </a:extLst>
          </p:cNvPr>
          <p:cNvGrpSpPr/>
          <p:nvPr/>
        </p:nvGrpSpPr>
        <p:grpSpPr>
          <a:xfrm>
            <a:off x="345095" y="2598211"/>
            <a:ext cx="4914002" cy="2770199"/>
            <a:chOff x="342498" y="1665531"/>
            <a:chExt cx="3567388" cy="277019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42F997-C3C5-D35C-B355-4D4DB398D265}"/>
                </a:ext>
              </a:extLst>
            </p:cNvPr>
            <p:cNvSpPr txBox="1"/>
            <p:nvPr/>
          </p:nvSpPr>
          <p:spPr>
            <a:xfrm>
              <a:off x="2178397" y="1665531"/>
              <a:ext cx="1731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obe Caslon Pro Bold" panose="0205070206050A020403" pitchFamily="18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060FA1-2B15-D2F5-9609-52B00EC968C6}"/>
                </a:ext>
              </a:extLst>
            </p:cNvPr>
            <p:cNvSpPr txBox="1"/>
            <p:nvPr/>
          </p:nvSpPr>
          <p:spPr>
            <a:xfrm>
              <a:off x="342498" y="3912510"/>
              <a:ext cx="173780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A76C2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Meaning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1EFC0F-93C5-A48E-9C25-35292042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064"/>
            <a:ext cx="12192000" cy="71087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</a:rPr>
              <a:t>What is the Dark web?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7C1C6-FA22-C845-5C14-022E40D44677}"/>
              </a:ext>
            </a:extLst>
          </p:cNvPr>
          <p:cNvSpPr txBox="1"/>
          <p:nvPr/>
        </p:nvSpPr>
        <p:spPr>
          <a:xfrm>
            <a:off x="6900650" y="2003830"/>
            <a:ext cx="23937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cs typeface="+mn-cs"/>
              </a:rPr>
              <a:t>Dark Web is the internet that intentionally hidden from search engines. It uses specialized software and protocols to mask user identities.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DBA68-ADC4-F718-B563-1844A834088D}"/>
              </a:ext>
            </a:extLst>
          </p:cNvPr>
          <p:cNvSpPr txBox="1"/>
          <p:nvPr/>
        </p:nvSpPr>
        <p:spPr>
          <a:xfrm>
            <a:off x="2971226" y="2003830"/>
            <a:ext cx="25550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cs typeface="+mn-cs"/>
              </a:rPr>
              <a:t>The Dark Web's anonymity attracts users seeking privacy, including journalists, activists, and those concerned about online surveillance.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DE073-8BFD-1283-D2B4-F00DF37B9B0F}"/>
              </a:ext>
            </a:extLst>
          </p:cNvPr>
          <p:cNvSpPr txBox="1"/>
          <p:nvPr/>
        </p:nvSpPr>
        <p:spPr>
          <a:xfrm>
            <a:off x="317360" y="2003830"/>
            <a:ext cx="25550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cs typeface="+mn-cs"/>
              </a:rPr>
              <a:t>The dark web refers to parts of the internet that are not indexed by traditional search engines like Google or Bing. It requires specific software, or authorization to access.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F17DA1-FEE0-0380-B37E-E7FDC2C0C6CB}"/>
              </a:ext>
            </a:extLst>
          </p:cNvPr>
          <p:cNvSpPr txBox="1"/>
          <p:nvPr/>
        </p:nvSpPr>
        <p:spPr>
          <a:xfrm>
            <a:off x="9453112" y="2003830"/>
            <a:ext cx="23937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cs typeface="+mn-cs"/>
              </a:rPr>
              <a:t>It can’t be accessed using a regular browser. Tools like Tor or I2P are needed.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FF8C4FD-419C-E41A-896F-79B515509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24" y="5651997"/>
            <a:ext cx="701134" cy="701134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609502-EEE8-9874-F960-DF1BAAA30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90" y="5672053"/>
            <a:ext cx="655965" cy="655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DABC07-E3CD-E44A-DA20-B96613023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086" y="5693097"/>
            <a:ext cx="634921" cy="6349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E4BB55-A9E2-11EC-1270-581A149F63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48" y="5672053"/>
            <a:ext cx="634921" cy="63492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FA79F47-2297-8CD1-768B-20D3F28D5E52}"/>
              </a:ext>
            </a:extLst>
          </p:cNvPr>
          <p:cNvSpPr txBox="1"/>
          <p:nvPr/>
        </p:nvSpPr>
        <p:spPr>
          <a:xfrm>
            <a:off x="3003976" y="4584461"/>
            <a:ext cx="239379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A76C2"/>
                </a:solidFill>
                <a:effectLst/>
                <a:uLnTx/>
                <a:uFillTx/>
                <a:latin typeface="Arial"/>
                <a:cs typeface="Arial" pitchFamily="34" charset="0"/>
              </a:rPr>
              <a:t>Enhanced Privacy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52310-AC36-8DF7-F07F-7ED4F4AB1A34}"/>
              </a:ext>
            </a:extLst>
          </p:cNvPr>
          <p:cNvSpPr txBox="1"/>
          <p:nvPr/>
        </p:nvSpPr>
        <p:spPr>
          <a:xfrm>
            <a:off x="9618992" y="4845190"/>
            <a:ext cx="239379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A76C2"/>
                </a:solidFill>
                <a:effectLst/>
                <a:uLnTx/>
                <a:uFillTx/>
                <a:latin typeface="Arial"/>
                <a:cs typeface="Arial" pitchFamily="34" charset="0"/>
              </a:rPr>
              <a:t>Accessibility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A76C2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4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8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>
            <a:extLst>
              <a:ext uri="{FF2B5EF4-FFF2-40B4-BE49-F238E27FC236}">
                <a16:creationId xmlns:a16="http://schemas.microsoft.com/office/drawing/2014/main" id="{F2D16884-B8FB-1787-6E4F-1BF37740A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388" y="2065377"/>
            <a:ext cx="2152055" cy="130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70FB8D41-4155-6777-8984-21608CCAEB45}"/>
              </a:ext>
            </a:extLst>
          </p:cNvPr>
          <p:cNvSpPr/>
          <p:nvPr/>
        </p:nvSpPr>
        <p:spPr>
          <a:xfrm>
            <a:off x="3299134" y="2654022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C3C71F87-E448-3788-AC22-C4C1D564675B}"/>
              </a:ext>
            </a:extLst>
          </p:cNvPr>
          <p:cNvSpPr/>
          <p:nvPr/>
        </p:nvSpPr>
        <p:spPr>
          <a:xfrm>
            <a:off x="4665257" y="2718851"/>
            <a:ext cx="59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Accessible to everyone through standard search engines.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F1C51FDF-9C95-10BE-3FBE-32527A314866}"/>
              </a:ext>
            </a:extLst>
          </p:cNvPr>
          <p:cNvSpPr/>
          <p:nvPr/>
        </p:nvSpPr>
        <p:spPr>
          <a:xfrm>
            <a:off x="4495117" y="338542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5" name="Image 1">
            <a:extLst>
              <a:ext uri="{FF2B5EF4-FFF2-40B4-BE49-F238E27FC236}">
                <a16:creationId xmlns:a16="http://schemas.microsoft.com/office/drawing/2014/main" id="{4BE4B71E-3118-3BC0-27F7-40C9DD4D1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0421" y="3429000"/>
            <a:ext cx="4304109" cy="130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 5">
            <a:extLst>
              <a:ext uri="{FF2B5EF4-FFF2-40B4-BE49-F238E27FC236}">
                <a16:creationId xmlns:a16="http://schemas.microsoft.com/office/drawing/2014/main" id="{A648E834-7033-0FFA-019A-AE105A1D35CE}"/>
              </a:ext>
            </a:extLst>
          </p:cNvPr>
          <p:cNvSpPr/>
          <p:nvPr/>
        </p:nvSpPr>
        <p:spPr>
          <a:xfrm>
            <a:off x="3275083" y="3855720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60DACC9C-BB1F-5487-7B57-E012BADC984D}"/>
              </a:ext>
            </a:extLst>
          </p:cNvPr>
          <p:cNvSpPr/>
          <p:nvPr/>
        </p:nvSpPr>
        <p:spPr>
          <a:xfrm>
            <a:off x="5741344" y="365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A76C2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Deep Web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A76C2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A2941029-AB38-AE7C-A225-B6A5C4CD81F9}"/>
              </a:ext>
            </a:extLst>
          </p:cNvPr>
          <p:cNvSpPr/>
          <p:nvPr/>
        </p:nvSpPr>
        <p:spPr>
          <a:xfrm>
            <a:off x="5741344" y="4146233"/>
            <a:ext cx="55948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Protected content requiring logins or specific access.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Shape 8">
            <a:extLst>
              <a:ext uri="{FF2B5EF4-FFF2-40B4-BE49-F238E27FC236}">
                <a16:creationId xmlns:a16="http://schemas.microsoft.com/office/drawing/2014/main" id="{8F10ECF1-C6F6-BAF8-12B1-9E87D400FE56}"/>
              </a:ext>
            </a:extLst>
          </p:cNvPr>
          <p:cNvSpPr/>
          <p:nvPr/>
        </p:nvSpPr>
        <p:spPr>
          <a:xfrm>
            <a:off x="5571204" y="474904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0" name="Image 2">
            <a:extLst>
              <a:ext uri="{FF2B5EF4-FFF2-40B4-BE49-F238E27FC236}">
                <a16:creationId xmlns:a16="http://schemas.microsoft.com/office/drawing/2014/main" id="{2049507C-5F31-A094-B6C8-42A2B63D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34" y="4792623"/>
            <a:ext cx="6456164" cy="130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 9">
            <a:extLst>
              <a:ext uri="{FF2B5EF4-FFF2-40B4-BE49-F238E27FC236}">
                <a16:creationId xmlns:a16="http://schemas.microsoft.com/office/drawing/2014/main" id="{D0158442-E06E-8567-3DC5-1A830264A968}"/>
              </a:ext>
            </a:extLst>
          </p:cNvPr>
          <p:cNvSpPr/>
          <p:nvPr/>
        </p:nvSpPr>
        <p:spPr>
          <a:xfrm>
            <a:off x="3274964" y="5219343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35EEEA34-30ED-EADA-86DA-E0B3789C11D1}"/>
              </a:ext>
            </a:extLst>
          </p:cNvPr>
          <p:cNvSpPr/>
          <p:nvPr/>
        </p:nvSpPr>
        <p:spPr>
          <a:xfrm>
            <a:off x="6817312" y="5019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A76C2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Dark Web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A76C2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FD375DCA-6066-B59E-ECC4-6265374256FF}"/>
              </a:ext>
            </a:extLst>
          </p:cNvPr>
          <p:cNvSpPr/>
          <p:nvPr/>
        </p:nvSpPr>
        <p:spPr>
          <a:xfrm>
            <a:off x="6817312" y="5509855"/>
            <a:ext cx="4961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Intentionally hidden, requiring specialized tools.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1" name="Group 9">
            <a:extLst>
              <a:ext uri="{FF2B5EF4-FFF2-40B4-BE49-F238E27FC236}">
                <a16:creationId xmlns:a16="http://schemas.microsoft.com/office/drawing/2014/main" id="{FF0386CB-92E5-730B-B272-6E2E47C32DA3}"/>
              </a:ext>
            </a:extLst>
          </p:cNvPr>
          <p:cNvGrpSpPr/>
          <p:nvPr/>
        </p:nvGrpSpPr>
        <p:grpSpPr>
          <a:xfrm rot="10800000">
            <a:off x="143338" y="144392"/>
            <a:ext cx="11905323" cy="1936765"/>
            <a:chOff x="107504" y="3517096"/>
            <a:chExt cx="8928992" cy="1936765"/>
          </a:xfrm>
          <a:solidFill>
            <a:schemeClr val="accent1">
              <a:alpha val="96000"/>
            </a:schemeClr>
          </a:solidFill>
        </p:grpSpPr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AA118522-3083-F1E0-B808-427809413033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Isosceles Triangle 11">
              <a:extLst>
                <a:ext uri="{FF2B5EF4-FFF2-40B4-BE49-F238E27FC236}">
                  <a16:creationId xmlns:a16="http://schemas.microsoft.com/office/drawing/2014/main" id="{D3010111-0D6F-0323-BBE1-64E9FD3B7DA4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5E690E6-4416-921C-A855-294EDA0380F4}"/>
              </a:ext>
            </a:extLst>
          </p:cNvPr>
          <p:cNvSpPr txBox="1">
            <a:spLocks/>
          </p:cNvSpPr>
          <p:nvPr/>
        </p:nvSpPr>
        <p:spPr>
          <a:xfrm>
            <a:off x="4438443" y="387834"/>
            <a:ext cx="4530923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j-cs"/>
              </a:rPr>
              <a:t>Web Layers</a:t>
            </a:r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CD849CF4-D9FB-2CB5-F71E-165E82A4484B}"/>
              </a:ext>
            </a:extLst>
          </p:cNvPr>
          <p:cNvSpPr/>
          <p:nvPr/>
        </p:nvSpPr>
        <p:spPr>
          <a:xfrm>
            <a:off x="4665257" y="21492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A76C2"/>
                </a:solidFill>
                <a:effectLst/>
                <a:uLnTx/>
                <a:uFillTx/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Surface Web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A76C2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76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1E0C-4925-C8AB-50BB-2F96D09CB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48CFC8D-6613-CFA5-5350-F5B9397A4561}"/>
              </a:ext>
            </a:extLst>
          </p:cNvPr>
          <p:cNvGrpSpPr/>
          <p:nvPr/>
        </p:nvGrpSpPr>
        <p:grpSpPr>
          <a:xfrm>
            <a:off x="0" y="2081157"/>
            <a:ext cx="8404456" cy="4068808"/>
            <a:chOff x="0" y="1992982"/>
            <a:chExt cx="3096864" cy="33802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8DAB77C-A442-15CD-1776-070532F6B728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E5CED95-5BAA-CF9C-BBE1-11845D07C7AD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7" name="Oval 10">
            <a:extLst>
              <a:ext uri="{FF2B5EF4-FFF2-40B4-BE49-F238E27FC236}">
                <a16:creationId xmlns:a16="http://schemas.microsoft.com/office/drawing/2014/main" id="{E4B81EDA-E796-B6D7-EFA1-F17C0CF65EDA}"/>
              </a:ext>
            </a:extLst>
          </p:cNvPr>
          <p:cNvSpPr/>
          <p:nvPr/>
        </p:nvSpPr>
        <p:spPr>
          <a:xfrm>
            <a:off x="4058842" y="2566770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Oval 12">
            <a:extLst>
              <a:ext uri="{FF2B5EF4-FFF2-40B4-BE49-F238E27FC236}">
                <a16:creationId xmlns:a16="http://schemas.microsoft.com/office/drawing/2014/main" id="{FA9D713C-F398-B92B-C33F-A65D3785CFDA}"/>
              </a:ext>
            </a:extLst>
          </p:cNvPr>
          <p:cNvSpPr/>
          <p:nvPr/>
        </p:nvSpPr>
        <p:spPr>
          <a:xfrm>
            <a:off x="4058842" y="3752910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E8C9EC6F-B789-073A-8E11-0135CB0FED57}"/>
              </a:ext>
            </a:extLst>
          </p:cNvPr>
          <p:cNvSpPr/>
          <p:nvPr/>
        </p:nvSpPr>
        <p:spPr>
          <a:xfrm>
            <a:off x="4058842" y="4939050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id="{03FF4003-1A52-7BAE-C211-B6B0E85C8421}"/>
              </a:ext>
            </a:extLst>
          </p:cNvPr>
          <p:cNvSpPr txBox="1">
            <a:spLocks/>
          </p:cNvSpPr>
          <p:nvPr/>
        </p:nvSpPr>
        <p:spPr>
          <a:xfrm>
            <a:off x="4887621" y="2585549"/>
            <a:ext cx="2775310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Download the Tor browser: Required      to access sites with the ".onion"    extension.</a:t>
            </a:r>
            <a:endParaRPr lang="en-US" altLang="ko-KR" dirty="0"/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B3CE14BE-34C3-3168-FC9C-B65FAA4967AE}"/>
              </a:ext>
            </a:extLst>
          </p:cNvPr>
          <p:cNvSpPr txBox="1">
            <a:spLocks/>
          </p:cNvSpPr>
          <p:nvPr/>
        </p:nvSpPr>
        <p:spPr>
          <a:xfrm>
            <a:off x="4887620" y="3771689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Connection formation: Tor creates a random series of nodes between the user and the requested service.</a:t>
            </a:r>
            <a:endParaRPr lang="en-US" altLang="ko-KR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EC34699C-9431-8726-7124-1C29F58926DE}"/>
              </a:ext>
            </a:extLst>
          </p:cNvPr>
          <p:cNvSpPr txBox="1">
            <a:spLocks/>
          </p:cNvSpPr>
          <p:nvPr/>
        </p:nvSpPr>
        <p:spPr>
          <a:xfrm>
            <a:off x="4887620" y="4957829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Browsing sites: Browsing is done using ".onion" addresses, which are not indexed by traditional search engines.</a:t>
            </a:r>
            <a:endParaRPr lang="en-US" altLang="ko-KR" dirty="0"/>
          </a:p>
        </p:txBody>
      </p:sp>
      <p:sp>
        <p:nvSpPr>
          <p:cNvPr id="53" name="직사각형 23">
            <a:extLst>
              <a:ext uri="{FF2B5EF4-FFF2-40B4-BE49-F238E27FC236}">
                <a16:creationId xmlns:a16="http://schemas.microsoft.com/office/drawing/2014/main" id="{DCF3D299-4F3B-8894-4F2B-4E72DD007B4F}"/>
              </a:ext>
            </a:extLst>
          </p:cNvPr>
          <p:cNvSpPr/>
          <p:nvPr/>
        </p:nvSpPr>
        <p:spPr>
          <a:xfrm>
            <a:off x="685396" y="2420690"/>
            <a:ext cx="31392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How does the dark web work?</a:t>
            </a:r>
          </a:p>
        </p:txBody>
      </p:sp>
      <p:sp>
        <p:nvSpPr>
          <p:cNvPr id="54" name="직사각형 24">
            <a:extLst>
              <a:ext uri="{FF2B5EF4-FFF2-40B4-BE49-F238E27FC236}">
                <a16:creationId xmlns:a16="http://schemas.microsoft.com/office/drawing/2014/main" id="{17308947-D6FB-E098-E08A-70E54D401A96}"/>
              </a:ext>
            </a:extLst>
          </p:cNvPr>
          <p:cNvSpPr/>
          <p:nvPr/>
        </p:nvSpPr>
        <p:spPr>
          <a:xfrm>
            <a:off x="685396" y="4316305"/>
            <a:ext cx="29920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Data encryption: Data is divided and encrypted in layers (like an onion) to ensure privacy.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Node transmission: Data passes through several intermediate devices (nodes), where each node knows only the previous and next node, which hides the source and destination.</a:t>
            </a: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18370292-1251-A74E-90EE-88D800683FE5}"/>
              </a:ext>
            </a:extLst>
          </p:cNvPr>
          <p:cNvSpPr/>
          <p:nvPr/>
        </p:nvSpPr>
        <p:spPr>
          <a:xfrm rot="2700000">
            <a:off x="4288519" y="3856482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8F3498BF-E092-F8CD-AF6F-C9800AC2C766}"/>
              </a:ext>
            </a:extLst>
          </p:cNvPr>
          <p:cNvSpPr/>
          <p:nvPr/>
        </p:nvSpPr>
        <p:spPr>
          <a:xfrm>
            <a:off x="4214454" y="2736630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Freeform 19">
            <a:extLst>
              <a:ext uri="{FF2B5EF4-FFF2-40B4-BE49-F238E27FC236}">
                <a16:creationId xmlns:a16="http://schemas.microsoft.com/office/drawing/2014/main" id="{5A85DD93-1AD8-6174-5A82-82B573E7090B}"/>
              </a:ext>
            </a:extLst>
          </p:cNvPr>
          <p:cNvSpPr/>
          <p:nvPr/>
        </p:nvSpPr>
        <p:spPr>
          <a:xfrm>
            <a:off x="4214454" y="5098748"/>
            <a:ext cx="360125" cy="35435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DB53ACB-FA77-1BAB-8198-EB59B47C12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61" t="-19470" r="3661" b="-19470"/>
          <a:stretch/>
        </p:blipFill>
        <p:spPr>
          <a:xfrm>
            <a:off x="9175736" y="2152874"/>
            <a:ext cx="2168682" cy="3501244"/>
          </a:xfrm>
        </p:spPr>
      </p:pic>
      <p:grpSp>
        <p:nvGrpSpPr>
          <p:cNvPr id="12" name="Group 9">
            <a:extLst>
              <a:ext uri="{FF2B5EF4-FFF2-40B4-BE49-F238E27FC236}">
                <a16:creationId xmlns:a16="http://schemas.microsoft.com/office/drawing/2014/main" id="{5F9A6A3D-E1F0-A706-C029-8AC50EF34753}"/>
              </a:ext>
            </a:extLst>
          </p:cNvPr>
          <p:cNvGrpSpPr/>
          <p:nvPr/>
        </p:nvGrpSpPr>
        <p:grpSpPr>
          <a:xfrm rot="10800000">
            <a:off x="143338" y="144392"/>
            <a:ext cx="11905323" cy="1936765"/>
            <a:chOff x="107504" y="3517096"/>
            <a:chExt cx="8928992" cy="1936765"/>
          </a:xfrm>
          <a:solidFill>
            <a:schemeClr val="accent1">
              <a:alpha val="96000"/>
            </a:schemeClr>
          </a:solidFill>
        </p:grpSpPr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6F3F5947-EA95-6572-371B-74D54604733B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Isosceles Triangle 11">
              <a:extLst>
                <a:ext uri="{FF2B5EF4-FFF2-40B4-BE49-F238E27FC236}">
                  <a16:creationId xmlns:a16="http://schemas.microsoft.com/office/drawing/2014/main" id="{A6AE84C2-C541-C09B-4C8B-63244A4CFBD8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14C4BB-BFF4-403B-2304-88FB840B0B4E}"/>
              </a:ext>
            </a:extLst>
          </p:cNvPr>
          <p:cNvSpPr txBox="1">
            <a:spLocks/>
          </p:cNvSpPr>
          <p:nvPr/>
        </p:nvSpPr>
        <p:spPr>
          <a:xfrm>
            <a:off x="4058842" y="416193"/>
            <a:ext cx="5091778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</a:rPr>
              <a:t>Dark Web System</a:t>
            </a:r>
          </a:p>
        </p:txBody>
      </p:sp>
    </p:spTree>
    <p:extLst>
      <p:ext uri="{BB962C8B-B14F-4D97-AF65-F5344CB8AC3E}">
        <p14:creationId xmlns:p14="http://schemas.microsoft.com/office/powerpoint/2010/main" val="309535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374099A2-4E82-4F94-8863-2DC4E68DE5A4}"/>
              </a:ext>
            </a:extLst>
          </p:cNvPr>
          <p:cNvSpPr txBox="1"/>
          <p:nvPr/>
        </p:nvSpPr>
        <p:spPr>
          <a:xfrm>
            <a:off x="1652318" y="2459227"/>
            <a:ext cx="1789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-Development of ARPANET by the U.S. Department of Defense.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596607" y="3257402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888024" y="3698026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2627977" y="3698026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4359138" y="3698026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091032" y="3698026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7822926" y="3698026"/>
            <a:ext cx="1728000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751255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1960s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2911531" y="3751255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1990s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4638662" y="3751255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2002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365794" y="3751255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2000-2010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092926" y="3751255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2010-2020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518126" y="3751255"/>
            <a:ext cx="1461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2020-present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1672509" y="3486974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5133138" y="3486974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596926" y="3486974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3401978" y="4165874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6865033" y="4165874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249051" y="4165874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25B750-34BE-41D3-93AF-BCA2E48BC4A7}"/>
              </a:ext>
            </a:extLst>
          </p:cNvPr>
          <p:cNvSpPr txBox="1"/>
          <p:nvPr/>
        </p:nvSpPr>
        <p:spPr>
          <a:xfrm>
            <a:off x="5024202" y="2459227"/>
            <a:ext cx="1789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-Launch of the Tor project to enhance online privacy.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92BC80-3E3F-4CDE-88F4-6FBC38C66A7E}"/>
              </a:ext>
            </a:extLst>
          </p:cNvPr>
          <p:cNvSpPr txBox="1"/>
          <p:nvPr/>
        </p:nvSpPr>
        <p:spPr>
          <a:xfrm>
            <a:off x="8371514" y="2441258"/>
            <a:ext cx="1789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-Growth of illegal activities (e.g., drugs, weapons)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4BEC30-6E54-49AD-ADAB-90466BA58952}"/>
              </a:ext>
            </a:extLst>
          </p:cNvPr>
          <p:cNvSpPr txBox="1"/>
          <p:nvPr/>
        </p:nvSpPr>
        <p:spPr>
          <a:xfrm>
            <a:off x="2849510" y="4664270"/>
            <a:ext cx="1789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-Emergence of encryption protocols like SSL.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E22CCAE-F3B3-45C0-AECF-5D98011A31C3}"/>
              </a:ext>
            </a:extLst>
          </p:cNvPr>
          <p:cNvSpPr txBox="1"/>
          <p:nvPr/>
        </p:nvSpPr>
        <p:spPr>
          <a:xfrm>
            <a:off x="6682843" y="4652405"/>
            <a:ext cx="1789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-Rise of black markets like Silk Road.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71554F-75AC-44AB-867A-CE65FD2E71B8}"/>
              </a:ext>
            </a:extLst>
          </p:cNvPr>
          <p:cNvSpPr txBox="1"/>
          <p:nvPr/>
        </p:nvSpPr>
        <p:spPr>
          <a:xfrm>
            <a:off x="9898008" y="4652405"/>
            <a:ext cx="2163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-Government monitoring efforts and market takedowns.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Rectangle 9">
            <a:extLst>
              <a:ext uri="{FF2B5EF4-FFF2-40B4-BE49-F238E27FC236}">
                <a16:creationId xmlns:a16="http://schemas.microsoft.com/office/drawing/2014/main" id="{A241B07F-6C24-4AB0-947B-86EBCB8D3E63}"/>
              </a:ext>
            </a:extLst>
          </p:cNvPr>
          <p:cNvSpPr/>
          <p:nvPr/>
        </p:nvSpPr>
        <p:spPr>
          <a:xfrm>
            <a:off x="1183457" y="2459227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487001DB-BF3F-0076-E1A3-478C6E8433CF}"/>
              </a:ext>
            </a:extLst>
          </p:cNvPr>
          <p:cNvGrpSpPr/>
          <p:nvPr/>
        </p:nvGrpSpPr>
        <p:grpSpPr>
          <a:xfrm rot="10800000">
            <a:off x="134476" y="152858"/>
            <a:ext cx="11905323" cy="1936765"/>
            <a:chOff x="107504" y="3517096"/>
            <a:chExt cx="8928992" cy="1936765"/>
          </a:xfrm>
          <a:solidFill>
            <a:schemeClr val="accent1">
              <a:alpha val="96000"/>
            </a:schemeClr>
          </a:solidFill>
        </p:grpSpPr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071410FD-C5A0-3045-088D-AA4D1E12E4E6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11">
              <a:extLst>
                <a:ext uri="{FF2B5EF4-FFF2-40B4-BE49-F238E27FC236}">
                  <a16:creationId xmlns:a16="http://schemas.microsoft.com/office/drawing/2014/main" id="{B6C3B468-F588-4B43-E6E1-CC35CCCE4F00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FDD9377-EB0E-F73C-9E96-FD521180A111}"/>
              </a:ext>
            </a:extLst>
          </p:cNvPr>
          <p:cNvSpPr txBox="1"/>
          <p:nvPr/>
        </p:nvSpPr>
        <p:spPr>
          <a:xfrm>
            <a:off x="2030348" y="239299"/>
            <a:ext cx="8417642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History of the Dark Web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86B5F4C6-4769-735C-68C7-4514F47FD25E}"/>
              </a:ext>
            </a:extLst>
          </p:cNvPr>
          <p:cNvSpPr/>
          <p:nvPr/>
        </p:nvSpPr>
        <p:spPr>
          <a:xfrm>
            <a:off x="4587075" y="2459227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280692D-CD00-390E-9DD5-7AA8F7E46E6D}"/>
              </a:ext>
            </a:extLst>
          </p:cNvPr>
          <p:cNvSpPr/>
          <p:nvPr/>
        </p:nvSpPr>
        <p:spPr>
          <a:xfrm>
            <a:off x="7934326" y="2459227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94880DD-FA9E-5688-4DB5-1CB54C8158D0}"/>
              </a:ext>
            </a:extLst>
          </p:cNvPr>
          <p:cNvSpPr/>
          <p:nvPr/>
        </p:nvSpPr>
        <p:spPr>
          <a:xfrm>
            <a:off x="2346562" y="4734732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84FFD27-8720-D244-25A6-24F93DF2B46D}"/>
              </a:ext>
            </a:extLst>
          </p:cNvPr>
          <p:cNvSpPr/>
          <p:nvPr/>
        </p:nvSpPr>
        <p:spPr>
          <a:xfrm>
            <a:off x="9417395" y="4658490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3C00E4EB-AF37-D041-8AD7-875747EC69B6}"/>
              </a:ext>
            </a:extLst>
          </p:cNvPr>
          <p:cNvSpPr/>
          <p:nvPr/>
        </p:nvSpPr>
        <p:spPr>
          <a:xfrm>
            <a:off x="6158846" y="4646680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6" grpId="0"/>
      <p:bldP spid="67" grpId="0"/>
      <p:bldP spid="68" grpId="0"/>
      <p:bldP spid="69" grpId="0"/>
      <p:bldP spid="70" grpId="0"/>
      <p:bldP spid="71" grpId="0"/>
      <p:bldP spid="81" grpId="0"/>
      <p:bldP spid="85" grpId="0"/>
      <p:bldP spid="89" grpId="0"/>
      <p:bldP spid="93" grpId="0"/>
      <p:bldP spid="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1FD705C2-E3AE-48F5-8165-1D2604D8B081}"/>
              </a:ext>
            </a:extLst>
          </p:cNvPr>
          <p:cNvSpPr/>
          <p:nvPr/>
        </p:nvSpPr>
        <p:spPr>
          <a:xfrm rot="2700000">
            <a:off x="6260569" y="1659646"/>
            <a:ext cx="1028541" cy="2834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37F0C162-6938-44EC-94AE-4E317E062EE2}"/>
              </a:ext>
            </a:extLst>
          </p:cNvPr>
          <p:cNvSpPr/>
          <p:nvPr/>
        </p:nvSpPr>
        <p:spPr>
          <a:xfrm rot="13500000">
            <a:off x="4931143" y="2989072"/>
            <a:ext cx="1028541" cy="283464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03DAA0F4-6637-4B23-8FFF-281D2F275D5E}"/>
              </a:ext>
            </a:extLst>
          </p:cNvPr>
          <p:cNvSpPr/>
          <p:nvPr/>
        </p:nvSpPr>
        <p:spPr>
          <a:xfrm rot="18900000">
            <a:off x="4963473" y="1646256"/>
            <a:ext cx="1028541" cy="292608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19ECA345-CDD0-4F0A-A911-B3B3D882CBDF}"/>
              </a:ext>
            </a:extLst>
          </p:cNvPr>
          <p:cNvSpPr/>
          <p:nvPr/>
        </p:nvSpPr>
        <p:spPr>
          <a:xfrm rot="8100000">
            <a:off x="6228242" y="2911024"/>
            <a:ext cx="1028541" cy="292608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D7DC66-D993-459D-BB73-F8FBD28C6276}"/>
              </a:ext>
            </a:extLst>
          </p:cNvPr>
          <p:cNvSpPr/>
          <p:nvPr/>
        </p:nvSpPr>
        <p:spPr>
          <a:xfrm>
            <a:off x="5640977" y="3278777"/>
            <a:ext cx="910045" cy="9100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4049FBAB-587C-4FD3-B901-8AF40ADA8A05}"/>
              </a:ext>
            </a:extLst>
          </p:cNvPr>
          <p:cNvSpPr>
            <a:spLocks noChangeAspect="1"/>
          </p:cNvSpPr>
          <p:nvPr/>
        </p:nvSpPr>
        <p:spPr>
          <a:xfrm>
            <a:off x="5845387" y="3466849"/>
            <a:ext cx="529480" cy="5339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5" name="그룹 2">
            <a:extLst>
              <a:ext uri="{FF2B5EF4-FFF2-40B4-BE49-F238E27FC236}">
                <a16:creationId xmlns:a16="http://schemas.microsoft.com/office/drawing/2014/main" id="{EC9551ED-3A4B-4CF7-9C76-5759FF6863EC}"/>
              </a:ext>
            </a:extLst>
          </p:cNvPr>
          <p:cNvGrpSpPr/>
          <p:nvPr/>
        </p:nvGrpSpPr>
        <p:grpSpPr>
          <a:xfrm>
            <a:off x="8105776" y="1905073"/>
            <a:ext cx="3217222" cy="1147161"/>
            <a:chOff x="7483202" y="1905071"/>
            <a:chExt cx="2880320" cy="11471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79D324-4105-499B-BD00-A06112E6313B}"/>
                </a:ext>
              </a:extLst>
            </p:cNvPr>
            <p:cNvSpPr txBox="1"/>
            <p:nvPr/>
          </p:nvSpPr>
          <p:spPr>
            <a:xfrm>
              <a:off x="7483202" y="1905071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Anonymous Browsing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17C604-DB61-41C4-AF7C-0A1C90BC5C63}"/>
                </a:ext>
              </a:extLst>
            </p:cNvPr>
            <p:cNvSpPr txBox="1"/>
            <p:nvPr/>
          </p:nvSpPr>
          <p:spPr>
            <a:xfrm>
              <a:off x="7483202" y="2221235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Allows browsing the internet without leaving a digital footprint or being tracked.</a:t>
              </a:r>
            </a:p>
          </p:txBody>
        </p:sp>
      </p:grpSp>
      <p:grpSp>
        <p:nvGrpSpPr>
          <p:cNvPr id="18" name="그룹 5">
            <a:extLst>
              <a:ext uri="{FF2B5EF4-FFF2-40B4-BE49-F238E27FC236}">
                <a16:creationId xmlns:a16="http://schemas.microsoft.com/office/drawing/2014/main" id="{F62C8EC0-27D0-4CAC-827C-DBC7978D7B54}"/>
              </a:ext>
            </a:extLst>
          </p:cNvPr>
          <p:cNvGrpSpPr/>
          <p:nvPr/>
        </p:nvGrpSpPr>
        <p:grpSpPr>
          <a:xfrm>
            <a:off x="8105776" y="5205627"/>
            <a:ext cx="3459452" cy="1393382"/>
            <a:chOff x="7959859" y="5205624"/>
            <a:chExt cx="2880320" cy="139338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96B01-98A8-4DBE-8575-C5512DDF614D}"/>
                </a:ext>
              </a:extLst>
            </p:cNvPr>
            <p:cNvSpPr txBox="1"/>
            <p:nvPr/>
          </p:nvSpPr>
          <p:spPr>
            <a:xfrm>
              <a:off x="7959859" y="520562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Whistleblower Protection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CDC637-8964-450D-ADD5-D655A4FB56C9}"/>
                </a:ext>
              </a:extLst>
            </p:cNvPr>
            <p:cNvSpPr txBox="1"/>
            <p:nvPr/>
          </p:nvSpPr>
          <p:spPr>
            <a:xfrm>
              <a:off x="7959859" y="5521788"/>
              <a:ext cx="28803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Provides a secure platform for exposing corruption and legal violations without risking personal safety.</a:t>
              </a:r>
            </a:p>
          </p:txBody>
        </p:sp>
      </p:grpSp>
      <p:cxnSp>
        <p:nvCxnSpPr>
          <p:cNvPr id="21" name="Elbow Connector 56">
            <a:extLst>
              <a:ext uri="{FF2B5EF4-FFF2-40B4-BE49-F238E27FC236}">
                <a16:creationId xmlns:a16="http://schemas.microsoft.com/office/drawing/2014/main" id="{54B6212A-2649-4BFF-88F3-F144E8FDCDA7}"/>
              </a:ext>
            </a:extLst>
          </p:cNvPr>
          <p:cNvCxnSpPr>
            <a:cxnSpLocks/>
          </p:cNvCxnSpPr>
          <p:nvPr/>
        </p:nvCxnSpPr>
        <p:spPr>
          <a:xfrm>
            <a:off x="7620000" y="4323450"/>
            <a:ext cx="1109137" cy="79859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id="{8492C2EC-9858-40E8-B64C-5E10AF2077BC}"/>
              </a:ext>
            </a:extLst>
          </p:cNvPr>
          <p:cNvGrpSpPr/>
          <p:nvPr/>
        </p:nvGrpSpPr>
        <p:grpSpPr>
          <a:xfrm>
            <a:off x="846307" y="1816055"/>
            <a:ext cx="3223973" cy="1132642"/>
            <a:chOff x="1919536" y="1816053"/>
            <a:chExt cx="2880320" cy="11326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A40E36-3A85-441D-A8F9-CD80A83D452C}"/>
                </a:ext>
              </a:extLst>
            </p:cNvPr>
            <p:cNvSpPr txBox="1"/>
            <p:nvPr/>
          </p:nvSpPr>
          <p:spPr>
            <a:xfrm>
              <a:off x="1919536" y="1816053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Privacy Protection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180FB5-30E6-4AE6-A105-78E6084E4E77}"/>
                </a:ext>
              </a:extLst>
            </p:cNvPr>
            <p:cNvSpPr txBox="1"/>
            <p:nvPr/>
          </p:nvSpPr>
          <p:spPr>
            <a:xfrm>
              <a:off x="1919536" y="2117698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Provides protection for identity and personal data while browsing in monitored environments.</a:t>
              </a:r>
            </a:p>
          </p:txBody>
        </p:sp>
      </p:grpSp>
      <p:cxnSp>
        <p:nvCxnSpPr>
          <p:cNvPr id="25" name="Elbow Connector 59">
            <a:extLst>
              <a:ext uri="{FF2B5EF4-FFF2-40B4-BE49-F238E27FC236}">
                <a16:creationId xmlns:a16="http://schemas.microsoft.com/office/drawing/2014/main" id="{1636640E-19CA-4866-B2A8-510EBA3DEC76}"/>
              </a:ext>
            </a:extLst>
          </p:cNvPr>
          <p:cNvCxnSpPr>
            <a:cxnSpLocks/>
          </p:cNvCxnSpPr>
          <p:nvPr/>
        </p:nvCxnSpPr>
        <p:spPr>
          <a:xfrm>
            <a:off x="3520969" y="2867570"/>
            <a:ext cx="1286819" cy="55490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60000"/>
                <a:lumOff val="4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0">
            <a:extLst>
              <a:ext uri="{FF2B5EF4-FFF2-40B4-BE49-F238E27FC236}">
                <a16:creationId xmlns:a16="http://schemas.microsoft.com/office/drawing/2014/main" id="{8E5837EA-E7CF-42D8-A9D2-5504EB89DC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05048" y="4042764"/>
            <a:ext cx="1150840" cy="709141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8">
            <a:extLst>
              <a:ext uri="{FF2B5EF4-FFF2-40B4-BE49-F238E27FC236}">
                <a16:creationId xmlns:a16="http://schemas.microsoft.com/office/drawing/2014/main" id="{FC62C57A-127C-459A-9404-51C8FA367142}"/>
              </a:ext>
            </a:extLst>
          </p:cNvPr>
          <p:cNvGrpSpPr/>
          <p:nvPr/>
        </p:nvGrpSpPr>
        <p:grpSpPr>
          <a:xfrm>
            <a:off x="846307" y="4871090"/>
            <a:ext cx="3223973" cy="1411755"/>
            <a:chOff x="1991543" y="4871087"/>
            <a:chExt cx="2880320" cy="14117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759474-4437-46E7-8178-ACAF6FAD1A15}"/>
                </a:ext>
              </a:extLst>
            </p:cNvPr>
            <p:cNvSpPr txBox="1"/>
            <p:nvPr/>
          </p:nvSpPr>
          <p:spPr>
            <a:xfrm>
              <a:off x="1991543" y="4871087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Secure Communication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D156DE-6FAC-43AA-B3B6-54A39A8A4E56}"/>
                </a:ext>
              </a:extLst>
            </p:cNvPr>
            <p:cNvSpPr txBox="1"/>
            <p:nvPr/>
          </p:nvSpPr>
          <p:spPr>
            <a:xfrm>
              <a:off x="1991543" y="5205624"/>
              <a:ext cx="28803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Offers a way for journalists and activists to communicate confidentially in repressive countries.</a:t>
              </a:r>
            </a:p>
          </p:txBody>
        </p:sp>
      </p:grpSp>
      <p:cxnSp>
        <p:nvCxnSpPr>
          <p:cNvPr id="30" name="Elbow Connector 60">
            <a:extLst>
              <a:ext uri="{FF2B5EF4-FFF2-40B4-BE49-F238E27FC236}">
                <a16:creationId xmlns:a16="http://schemas.microsoft.com/office/drawing/2014/main" id="{6A24D418-91D4-4826-829F-6F29EC26AEBE}"/>
              </a:ext>
            </a:extLst>
          </p:cNvPr>
          <p:cNvCxnSpPr>
            <a:cxnSpLocks/>
          </p:cNvCxnSpPr>
          <p:nvPr/>
        </p:nvCxnSpPr>
        <p:spPr>
          <a:xfrm flipV="1">
            <a:off x="7496864" y="3040550"/>
            <a:ext cx="1142639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B9B5ED-AF5B-4EEE-AD74-68DADAC85B6E}"/>
              </a:ext>
            </a:extLst>
          </p:cNvPr>
          <p:cNvSpPr txBox="1"/>
          <p:nvPr/>
        </p:nvSpPr>
        <p:spPr>
          <a:xfrm rot="18900000">
            <a:off x="6291007" y="2816319"/>
            <a:ext cx="1124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Dark Web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B5DA67-B904-4B7B-B89F-544B1B233DCB}"/>
              </a:ext>
            </a:extLst>
          </p:cNvPr>
          <p:cNvSpPr txBox="1"/>
          <p:nvPr/>
        </p:nvSpPr>
        <p:spPr>
          <a:xfrm rot="2700000">
            <a:off x="4753472" y="2745558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Legal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701505-A358-48B3-9E73-A2ECEFDBDD6F}"/>
              </a:ext>
            </a:extLst>
          </p:cNvPr>
          <p:cNvSpPr txBox="1"/>
          <p:nvPr/>
        </p:nvSpPr>
        <p:spPr>
          <a:xfrm rot="18900000">
            <a:off x="4810887" y="4330610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Of the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CC7DBC-441F-4D3A-982E-17C1F6870F1E}"/>
              </a:ext>
            </a:extLst>
          </p:cNvPr>
          <p:cNvSpPr txBox="1"/>
          <p:nvPr/>
        </p:nvSpPr>
        <p:spPr>
          <a:xfrm rot="2700000">
            <a:off x="6356181" y="4314011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uses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F64F7C6D-CC7B-BF4E-72F7-621406BF670C}"/>
              </a:ext>
            </a:extLst>
          </p:cNvPr>
          <p:cNvGrpSpPr/>
          <p:nvPr/>
        </p:nvGrpSpPr>
        <p:grpSpPr>
          <a:xfrm rot="10800000">
            <a:off x="134476" y="152858"/>
            <a:ext cx="11905323" cy="1936765"/>
            <a:chOff x="107504" y="3517096"/>
            <a:chExt cx="8928992" cy="1936765"/>
          </a:xfrm>
          <a:solidFill>
            <a:schemeClr val="accent1">
              <a:alpha val="96000"/>
            </a:schemeClr>
          </a:solidFill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D5D7BA4D-C8CD-7067-9242-E079D6BEE9A3}"/>
                </a:ext>
              </a:extLst>
            </p:cNvPr>
            <p:cNvSpPr/>
            <p:nvPr userDrawn="1"/>
          </p:nvSpPr>
          <p:spPr>
            <a:xfrm>
              <a:off x="107504" y="4431498"/>
              <a:ext cx="8928992" cy="10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Isosceles Triangle 11">
              <a:extLst>
                <a:ext uri="{FF2B5EF4-FFF2-40B4-BE49-F238E27FC236}">
                  <a16:creationId xmlns:a16="http://schemas.microsoft.com/office/drawing/2014/main" id="{27FF24C3-00A9-472C-B51D-6CFBD3B28F20}"/>
                </a:ext>
              </a:extLst>
            </p:cNvPr>
            <p:cNvSpPr/>
            <p:nvPr userDrawn="1"/>
          </p:nvSpPr>
          <p:spPr>
            <a:xfrm>
              <a:off x="3874776" y="35170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3ED4FE-007A-66EE-3B2E-2FA4F8FC8B47}"/>
              </a:ext>
            </a:extLst>
          </p:cNvPr>
          <p:cNvSpPr txBox="1"/>
          <p:nvPr/>
        </p:nvSpPr>
        <p:spPr>
          <a:xfrm>
            <a:off x="1787008" y="238511"/>
            <a:ext cx="8646238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Legal uses of the Dark Web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B322136-A29D-C1BD-86A9-07298A437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33" y="2020224"/>
            <a:ext cx="602908" cy="6029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3FAD75-EE75-D3A3-84EE-68D096FC3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70" y="4839372"/>
            <a:ext cx="602908" cy="6029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486F4C-6F2B-35B4-A8B2-A0C22E1CA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65" y="4775890"/>
            <a:ext cx="602908" cy="60290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6B12A56-7A6A-F994-8355-76E1C0D62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65" y="2003729"/>
            <a:ext cx="602908" cy="60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4155</TotalTime>
  <Words>1147</Words>
  <Application>Microsoft Office PowerPoint</Application>
  <PresentationFormat>Widescreen</PresentationFormat>
  <Paragraphs>150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Adobe Caslon Pro Bold</vt:lpstr>
      <vt:lpstr>Arial</vt:lpstr>
      <vt:lpstr>Calibri</vt:lpstr>
      <vt:lpstr>Comic Sans MS</vt:lpstr>
      <vt:lpstr>DM Sans</vt:lpstr>
      <vt:lpstr>Libre Baskerville</vt:lpstr>
      <vt:lpstr>Cover and End Slide Master</vt:lpstr>
      <vt:lpstr>Contents Slide Master</vt:lpstr>
      <vt:lpstr>Section Break Slide Master</vt:lpstr>
      <vt:lpstr>1_Contents Slide Master</vt:lpstr>
      <vt:lpstr>PowerPoint Presentation</vt:lpstr>
      <vt:lpstr>PowerPoint Presentation</vt:lpstr>
      <vt:lpstr>PowerPoint Presentation</vt:lpstr>
      <vt:lpstr>What is the Dark web?</vt:lpstr>
      <vt:lpstr>What is the Dark web?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elgohary</dc:creator>
  <cp:lastModifiedBy>mohamed elgohary</cp:lastModifiedBy>
  <cp:revision>11</cp:revision>
  <dcterms:created xsi:type="dcterms:W3CDTF">2024-12-15T20:55:34Z</dcterms:created>
  <dcterms:modified xsi:type="dcterms:W3CDTF">2024-12-23T14:48:04Z</dcterms:modified>
</cp:coreProperties>
</file>